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942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50" b="0" i="0">
                <a:solidFill>
                  <a:srgbClr val="0A48C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161290">
              <a:lnSpc>
                <a:spcPts val="1810"/>
              </a:lnSpc>
            </a:pPr>
            <a:fld id="{81D60167-4931-47E6-BA6A-407CBD079E47}" type="slidenum">
              <a:rPr spc="35" dirty="0"/>
              <a:t>‹#›</a:t>
            </a:fld>
            <a:endParaRPr spc="3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161290">
              <a:lnSpc>
                <a:spcPts val="1810"/>
              </a:lnSpc>
            </a:pPr>
            <a:fld id="{81D60167-4931-47E6-BA6A-407CBD079E47}" type="slidenum">
              <a:rPr spc="35" dirty="0"/>
              <a:t>‹#›</a:t>
            </a:fld>
            <a:endParaRPr spc="3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49312" y="1842198"/>
            <a:ext cx="3923029" cy="3615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9292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161290">
              <a:lnSpc>
                <a:spcPts val="1810"/>
              </a:lnSpc>
            </a:pPr>
            <a:fld id="{81D60167-4931-47E6-BA6A-407CBD079E47}" type="slidenum">
              <a:rPr spc="35" dirty="0"/>
              <a:t>‹#›</a:t>
            </a:fld>
            <a:endParaRPr spc="3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161290">
              <a:lnSpc>
                <a:spcPts val="1810"/>
              </a:lnSpc>
            </a:pPr>
            <a:fld id="{81D60167-4931-47E6-BA6A-407CBD079E47}" type="slidenum">
              <a:rPr spc="35" dirty="0"/>
              <a:t>‹#›</a:t>
            </a:fld>
            <a:endParaRPr spc="3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161290">
              <a:lnSpc>
                <a:spcPts val="1810"/>
              </a:lnSpc>
            </a:pPr>
            <a:fld id="{81D60167-4931-47E6-BA6A-407CBD079E47}" type="slidenum">
              <a:rPr spc="35" dirty="0"/>
              <a:t>‹#›</a:t>
            </a:fld>
            <a:endParaRPr spc="3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9312" y="420369"/>
            <a:ext cx="10310495" cy="739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50" b="0" i="0">
                <a:solidFill>
                  <a:srgbClr val="0A48C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9312" y="1872678"/>
            <a:ext cx="10223500" cy="3972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91291" y="6113199"/>
            <a:ext cx="336550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5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161290">
              <a:lnSpc>
                <a:spcPts val="1810"/>
              </a:lnSpc>
            </a:pPr>
            <a:fld id="{81D60167-4931-47E6-BA6A-407CBD079E47}" type="slidenum">
              <a:rPr spc="35" dirty="0"/>
              <a:t>‹#›</a:t>
            </a:fld>
            <a:endParaRPr spc="3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deric19/IBM-Applied-Data-Science-Capstone/blob/main/EDA_SQL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deric19/IBM-Applied-Data-Science-Capstone/blob/main/EDA_SQL.ipynb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deric19/IBM-Applied-Data-Science-Capstone/blob/main/spacex_dash_app.py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deric19/IBM-Applied-Data-Science-Capstone/blob/main/Machine%20Learning%20Prediction.ipynb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deric19/IBM-Applied-Data-Science-Capstone/blob/main/DataCollection_API.ipynb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8057" y="4598606"/>
            <a:ext cx="2105025" cy="59247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lang="en-US" sz="1800" spc="-60" dirty="0">
                <a:solidFill>
                  <a:srgbClr val="E7E6E6"/>
                </a:solidFill>
                <a:latin typeface="Arial"/>
                <a:cs typeface="Arial"/>
              </a:rPr>
              <a:t>Aysan Ghahremani</a:t>
            </a:r>
          </a:p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lang="en-US" sz="1800" spc="100" dirty="0">
                <a:solidFill>
                  <a:srgbClr val="E7E6E6"/>
                </a:solidFill>
                <a:latin typeface="Arial"/>
                <a:cs typeface="Arial"/>
              </a:rPr>
              <a:t>10</a:t>
            </a:r>
            <a:r>
              <a:rPr sz="1800" spc="100" dirty="0">
                <a:solidFill>
                  <a:srgbClr val="E7E6E6"/>
                </a:solidFill>
                <a:latin typeface="Arial"/>
                <a:cs typeface="Arial"/>
              </a:rPr>
              <a:t>/</a:t>
            </a:r>
            <a:r>
              <a:rPr lang="en-US" sz="1800" spc="100" dirty="0">
                <a:solidFill>
                  <a:srgbClr val="E7E6E6"/>
                </a:solidFill>
                <a:latin typeface="Arial"/>
                <a:cs typeface="Arial"/>
              </a:rPr>
              <a:t>04</a:t>
            </a:r>
            <a:r>
              <a:rPr sz="1800" spc="100" dirty="0">
                <a:solidFill>
                  <a:srgbClr val="E7E6E6"/>
                </a:solidFill>
                <a:latin typeface="Arial"/>
                <a:cs typeface="Arial"/>
              </a:rPr>
              <a:t>/202</a:t>
            </a:r>
            <a:r>
              <a:rPr lang="en-US" sz="1800" spc="100" dirty="0">
                <a:solidFill>
                  <a:srgbClr val="E7E6E6"/>
                </a:solidFill>
                <a:latin typeface="Arial"/>
                <a:cs typeface="Arial"/>
              </a:rPr>
              <a:t>4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5825" y="676275"/>
            <a:ext cx="2105025" cy="6286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80" dirty="0">
                <a:solidFill>
                  <a:srgbClr val="1C7CDB"/>
                </a:solidFill>
                <a:latin typeface="Arial"/>
                <a:cs typeface="Arial"/>
              </a:rPr>
              <a:t>10</a:t>
            </a:r>
            <a:endParaRPr sz="15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772794"/>
            <a:ext cx="8385175" cy="147637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95"/>
              </a:spcBef>
              <a:buChar char="•"/>
              <a:tabLst>
                <a:tab pos="241300" algn="l"/>
              </a:tabLst>
            </a:pPr>
            <a:r>
              <a:rPr sz="1800" spc="-20" dirty="0">
                <a:latin typeface="Arial"/>
                <a:cs typeface="Arial"/>
              </a:rPr>
              <a:t>In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dataset,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there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are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60" dirty="0">
                <a:latin typeface="Arial"/>
                <a:cs typeface="Arial"/>
              </a:rPr>
              <a:t>several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105" dirty="0">
                <a:latin typeface="Arial"/>
                <a:cs typeface="Arial"/>
              </a:rPr>
              <a:t>cases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45" dirty="0">
                <a:latin typeface="Arial"/>
                <a:cs typeface="Arial"/>
              </a:rPr>
              <a:t>where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booster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did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not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land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successully.</a:t>
            </a:r>
            <a:endParaRPr sz="1800">
              <a:latin typeface="Arial"/>
              <a:cs typeface="Arial"/>
            </a:endParaRPr>
          </a:p>
          <a:p>
            <a:pPr marL="699135" lvl="1" indent="-229235">
              <a:lnSpc>
                <a:spcPct val="100000"/>
              </a:lnSpc>
              <a:spcBef>
                <a:spcPts val="345"/>
              </a:spcBef>
              <a:buChar char="•"/>
              <a:tabLst>
                <a:tab pos="699135" algn="l"/>
              </a:tabLst>
            </a:pPr>
            <a:r>
              <a:rPr sz="1400" spc="-45" dirty="0">
                <a:latin typeface="Arial"/>
                <a:cs typeface="Arial"/>
              </a:rPr>
              <a:t>True </a:t>
            </a:r>
            <a:r>
              <a:rPr sz="1400" spc="-85" dirty="0">
                <a:latin typeface="Arial"/>
                <a:cs typeface="Arial"/>
              </a:rPr>
              <a:t>Ocean,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45" dirty="0">
                <a:latin typeface="Arial"/>
                <a:cs typeface="Arial"/>
              </a:rPr>
              <a:t>True </a:t>
            </a:r>
            <a:r>
              <a:rPr sz="1400" spc="-130" dirty="0">
                <a:latin typeface="Arial"/>
                <a:cs typeface="Arial"/>
              </a:rPr>
              <a:t>RTLS,</a:t>
            </a:r>
            <a:r>
              <a:rPr sz="1400" spc="-110" dirty="0">
                <a:latin typeface="Arial"/>
                <a:cs typeface="Arial"/>
              </a:rPr>
              <a:t> </a:t>
            </a:r>
            <a:r>
              <a:rPr sz="1400" spc="-45" dirty="0">
                <a:latin typeface="Arial"/>
                <a:cs typeface="Arial"/>
              </a:rPr>
              <a:t>True </a:t>
            </a:r>
            <a:r>
              <a:rPr sz="1400" spc="-125" dirty="0">
                <a:latin typeface="Arial"/>
                <a:cs typeface="Arial"/>
              </a:rPr>
              <a:t>ASDS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65" dirty="0">
                <a:latin typeface="Arial"/>
                <a:cs typeface="Arial"/>
              </a:rPr>
              <a:t>means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mission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45" dirty="0">
                <a:latin typeface="Arial"/>
                <a:cs typeface="Arial"/>
              </a:rPr>
              <a:t>has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been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successful.</a:t>
            </a:r>
            <a:endParaRPr sz="1400">
              <a:latin typeface="Arial"/>
              <a:cs typeface="Arial"/>
            </a:endParaRPr>
          </a:p>
          <a:p>
            <a:pPr marL="699135" lvl="1" indent="-229235">
              <a:lnSpc>
                <a:spcPct val="100000"/>
              </a:lnSpc>
              <a:spcBef>
                <a:spcPts val="345"/>
              </a:spcBef>
              <a:buChar char="•"/>
              <a:tabLst>
                <a:tab pos="699135" algn="l"/>
              </a:tabLst>
            </a:pPr>
            <a:r>
              <a:rPr sz="1400" spc="-50" dirty="0">
                <a:latin typeface="Arial"/>
                <a:cs typeface="Arial"/>
              </a:rPr>
              <a:t>False </a:t>
            </a:r>
            <a:r>
              <a:rPr sz="1400" spc="-85" dirty="0">
                <a:latin typeface="Arial"/>
                <a:cs typeface="Arial"/>
              </a:rPr>
              <a:t>Ocean,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0" dirty="0">
                <a:latin typeface="Arial"/>
                <a:cs typeface="Arial"/>
              </a:rPr>
              <a:t>False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130" dirty="0">
                <a:latin typeface="Arial"/>
                <a:cs typeface="Arial"/>
              </a:rPr>
              <a:t>RTLS,</a:t>
            </a:r>
            <a:r>
              <a:rPr sz="1400" spc="-120" dirty="0">
                <a:latin typeface="Arial"/>
                <a:cs typeface="Arial"/>
              </a:rPr>
              <a:t> </a:t>
            </a:r>
            <a:r>
              <a:rPr sz="1400" spc="-50" dirty="0">
                <a:latin typeface="Arial"/>
                <a:cs typeface="Arial"/>
              </a:rPr>
              <a:t>False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25" dirty="0">
                <a:latin typeface="Arial"/>
                <a:cs typeface="Arial"/>
              </a:rPr>
              <a:t>ASDS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65" dirty="0">
                <a:latin typeface="Arial"/>
                <a:cs typeface="Arial"/>
              </a:rPr>
              <a:t>means</a:t>
            </a:r>
            <a:r>
              <a:rPr sz="1400" spc="-114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mission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0" dirty="0">
                <a:latin typeface="Arial"/>
                <a:cs typeface="Arial"/>
              </a:rPr>
              <a:t>was</a:t>
            </a:r>
            <a:r>
              <a:rPr sz="1400" dirty="0">
                <a:latin typeface="Arial"/>
                <a:cs typeface="Arial"/>
              </a:rPr>
              <a:t> a </a:t>
            </a:r>
            <a:r>
              <a:rPr sz="1400" spc="-10" dirty="0">
                <a:latin typeface="Arial"/>
                <a:cs typeface="Arial"/>
              </a:rPr>
              <a:t>failure.</a:t>
            </a:r>
            <a:endParaRPr sz="1400">
              <a:latin typeface="Arial"/>
              <a:cs typeface="Arial"/>
            </a:endParaRPr>
          </a:p>
          <a:p>
            <a:pPr marL="241300" marR="5080" indent="-229235">
              <a:lnSpc>
                <a:spcPts val="1880"/>
              </a:lnSpc>
              <a:spcBef>
                <a:spcPts val="1070"/>
              </a:spcBef>
              <a:buChar char="•"/>
              <a:tabLst>
                <a:tab pos="241300" algn="l"/>
              </a:tabLst>
            </a:pPr>
            <a:r>
              <a:rPr sz="1800" spc="-160" dirty="0">
                <a:latin typeface="Arial"/>
                <a:cs typeface="Arial"/>
              </a:rPr>
              <a:t>We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55" dirty="0">
                <a:latin typeface="Arial"/>
                <a:cs typeface="Arial"/>
              </a:rPr>
              <a:t>need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transform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string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variables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into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spc="-35" dirty="0">
                <a:latin typeface="Arial"/>
                <a:cs typeface="Arial"/>
              </a:rPr>
              <a:t>categorical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variables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45" dirty="0">
                <a:latin typeface="Arial"/>
                <a:cs typeface="Arial"/>
              </a:rPr>
              <a:t>where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80" dirty="0">
                <a:latin typeface="Arial"/>
                <a:cs typeface="Arial"/>
              </a:rPr>
              <a:t>1</a:t>
            </a:r>
            <a:r>
              <a:rPr sz="1800" spc="60" dirty="0">
                <a:latin typeface="Arial"/>
                <a:cs typeface="Arial"/>
              </a:rPr>
              <a:t> </a:t>
            </a:r>
            <a:r>
              <a:rPr sz="1800" spc="-85" dirty="0">
                <a:latin typeface="Arial"/>
                <a:cs typeface="Arial"/>
              </a:rPr>
              <a:t>means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the </a:t>
            </a:r>
            <a:r>
              <a:rPr sz="1800" spc="-40" dirty="0">
                <a:latin typeface="Arial"/>
                <a:cs typeface="Arial"/>
              </a:rPr>
              <a:t>mission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spc="-85" dirty="0">
                <a:latin typeface="Arial"/>
                <a:cs typeface="Arial"/>
              </a:rPr>
              <a:t>has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been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70" dirty="0">
                <a:latin typeface="Arial"/>
                <a:cs typeface="Arial"/>
              </a:rPr>
              <a:t>successful</a:t>
            </a:r>
            <a:r>
              <a:rPr sz="1800" spc="-19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and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80" dirty="0">
                <a:latin typeface="Arial"/>
                <a:cs typeface="Arial"/>
              </a:rPr>
              <a:t>0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90" dirty="0">
                <a:latin typeface="Arial"/>
                <a:cs typeface="Arial"/>
              </a:rPr>
              <a:t>means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mission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was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10" dirty="0">
                <a:latin typeface="Arial"/>
                <a:cs typeface="Arial"/>
              </a:rPr>
              <a:t>failure.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Data</a:t>
            </a:r>
            <a:r>
              <a:rPr spc="-215" dirty="0"/>
              <a:t> </a:t>
            </a:r>
            <a:r>
              <a:rPr spc="-45" dirty="0"/>
              <a:t>Wrangling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1007" y="3361753"/>
            <a:ext cx="4283393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+mn-lt"/>
                <a:cs typeface="Carlito"/>
              </a:rPr>
              <a:t>1.</a:t>
            </a:r>
            <a:r>
              <a:rPr sz="1600" b="1" spc="35" dirty="0">
                <a:latin typeface="+mn-lt"/>
                <a:cs typeface="Carlito"/>
              </a:rPr>
              <a:t> </a:t>
            </a:r>
            <a:r>
              <a:rPr sz="1600" b="1" dirty="0">
                <a:latin typeface="+mn-lt"/>
                <a:cs typeface="Carlito"/>
              </a:rPr>
              <a:t>Calculate</a:t>
            </a:r>
            <a:r>
              <a:rPr sz="1600" b="1" spc="-25" dirty="0">
                <a:latin typeface="+mn-lt"/>
                <a:cs typeface="Carlito"/>
              </a:rPr>
              <a:t> </a:t>
            </a:r>
            <a:r>
              <a:rPr lang="en-US" sz="1600" b="1" spc="-25" dirty="0">
                <a:latin typeface="+mn-lt"/>
                <a:cs typeface="Carlito"/>
              </a:rPr>
              <a:t>the </a:t>
            </a:r>
            <a:r>
              <a:rPr sz="1600" b="1" dirty="0">
                <a:latin typeface="+mn-lt"/>
                <a:cs typeface="Carlito"/>
              </a:rPr>
              <a:t>launches</a:t>
            </a:r>
            <a:r>
              <a:rPr sz="1600" b="1" spc="-25" dirty="0">
                <a:latin typeface="+mn-lt"/>
                <a:cs typeface="Carlito"/>
              </a:rPr>
              <a:t> </a:t>
            </a:r>
            <a:r>
              <a:rPr sz="1600" b="1" dirty="0">
                <a:latin typeface="+mn-lt"/>
                <a:cs typeface="Carlito"/>
              </a:rPr>
              <a:t>number</a:t>
            </a:r>
            <a:r>
              <a:rPr sz="1600" b="1" spc="10" dirty="0">
                <a:latin typeface="+mn-lt"/>
                <a:cs typeface="Carlito"/>
              </a:rPr>
              <a:t> </a:t>
            </a:r>
            <a:r>
              <a:rPr sz="1600" b="1" dirty="0">
                <a:latin typeface="+mn-lt"/>
                <a:cs typeface="Carlito"/>
              </a:rPr>
              <a:t>for</a:t>
            </a:r>
            <a:r>
              <a:rPr sz="1600" b="1" spc="5" dirty="0">
                <a:latin typeface="+mn-lt"/>
                <a:cs typeface="Carlito"/>
              </a:rPr>
              <a:t> </a:t>
            </a:r>
            <a:r>
              <a:rPr sz="1600" b="1" dirty="0">
                <a:latin typeface="+mn-lt"/>
                <a:cs typeface="Carlito"/>
              </a:rPr>
              <a:t>each</a:t>
            </a:r>
            <a:r>
              <a:rPr sz="1600" b="1" spc="15" dirty="0">
                <a:latin typeface="+mn-lt"/>
                <a:cs typeface="Carlito"/>
              </a:rPr>
              <a:t> </a:t>
            </a:r>
            <a:r>
              <a:rPr sz="1600" b="1" spc="-20" dirty="0">
                <a:latin typeface="+mn-lt"/>
                <a:cs typeface="Carlito"/>
              </a:rPr>
              <a:t>site</a:t>
            </a:r>
            <a:endParaRPr sz="1600" dirty="0">
              <a:latin typeface="+mn-lt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1007" y="3751643"/>
            <a:ext cx="4869547" cy="208647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600" b="1" dirty="0">
                <a:latin typeface="+mn-lt"/>
                <a:cs typeface="Carlito"/>
              </a:rPr>
              <a:t>2.</a:t>
            </a:r>
            <a:r>
              <a:rPr sz="1600" b="1" spc="30" dirty="0">
                <a:latin typeface="+mn-lt"/>
                <a:cs typeface="Carlito"/>
              </a:rPr>
              <a:t> </a:t>
            </a:r>
            <a:r>
              <a:rPr sz="1600" b="1" dirty="0">
                <a:latin typeface="+mn-lt"/>
                <a:cs typeface="Carlito"/>
              </a:rPr>
              <a:t>Calculate</a:t>
            </a:r>
            <a:r>
              <a:rPr sz="1600" b="1" spc="-30" dirty="0">
                <a:latin typeface="+mn-lt"/>
                <a:cs typeface="Carlito"/>
              </a:rPr>
              <a:t> </a:t>
            </a:r>
            <a:r>
              <a:rPr sz="1600" b="1" dirty="0">
                <a:latin typeface="+mn-lt"/>
                <a:cs typeface="Carlito"/>
              </a:rPr>
              <a:t>the</a:t>
            </a:r>
            <a:r>
              <a:rPr sz="1600" b="1" spc="-35" dirty="0">
                <a:latin typeface="+mn-lt"/>
                <a:cs typeface="Carlito"/>
              </a:rPr>
              <a:t> </a:t>
            </a:r>
            <a:r>
              <a:rPr sz="1600" b="1" dirty="0">
                <a:latin typeface="+mn-lt"/>
                <a:cs typeface="Carlito"/>
              </a:rPr>
              <a:t>number</a:t>
            </a:r>
            <a:r>
              <a:rPr sz="1600" b="1" spc="-5" dirty="0">
                <a:latin typeface="+mn-lt"/>
                <a:cs typeface="Carlito"/>
              </a:rPr>
              <a:t> </a:t>
            </a:r>
            <a:r>
              <a:rPr sz="1600" b="1" dirty="0">
                <a:latin typeface="+mn-lt"/>
                <a:cs typeface="Carlito"/>
              </a:rPr>
              <a:t>and</a:t>
            </a:r>
            <a:r>
              <a:rPr sz="1600" b="1" spc="5" dirty="0">
                <a:latin typeface="+mn-lt"/>
                <a:cs typeface="Carlito"/>
              </a:rPr>
              <a:t> </a:t>
            </a:r>
            <a:r>
              <a:rPr lang="en-US" sz="1600" b="1" spc="-10" dirty="0">
                <a:latin typeface="+mn-lt"/>
                <a:cs typeface="Carlito"/>
              </a:rPr>
              <a:t>occurrence</a:t>
            </a:r>
            <a:r>
              <a:rPr sz="1600" b="1" spc="-10" dirty="0">
                <a:latin typeface="+mn-lt"/>
                <a:cs typeface="Carlito"/>
              </a:rPr>
              <a:t> </a:t>
            </a:r>
            <a:r>
              <a:rPr sz="1600" b="1" dirty="0">
                <a:latin typeface="+mn-lt"/>
                <a:cs typeface="Carlito"/>
              </a:rPr>
              <a:t>of</a:t>
            </a:r>
            <a:r>
              <a:rPr sz="1600" b="1" spc="-40" dirty="0">
                <a:latin typeface="+mn-lt"/>
                <a:cs typeface="Carlito"/>
              </a:rPr>
              <a:t> </a:t>
            </a:r>
            <a:r>
              <a:rPr sz="1600" b="1" dirty="0">
                <a:latin typeface="+mn-lt"/>
                <a:cs typeface="Carlito"/>
              </a:rPr>
              <a:t>each </a:t>
            </a:r>
            <a:r>
              <a:rPr sz="1600" b="1" spc="-10" dirty="0">
                <a:latin typeface="+mn-lt"/>
                <a:cs typeface="Carlito"/>
              </a:rPr>
              <a:t>orbit</a:t>
            </a:r>
            <a:endParaRPr sz="1600" dirty="0">
              <a:latin typeface="+mn-lt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1007" y="4091135"/>
            <a:ext cx="7155547" cy="2015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30"/>
              </a:lnSpc>
              <a:spcBef>
                <a:spcPts val="100"/>
              </a:spcBef>
            </a:pPr>
            <a:r>
              <a:rPr sz="1600" b="1" dirty="0">
                <a:latin typeface="+mn-lt"/>
                <a:cs typeface="Carlito"/>
              </a:rPr>
              <a:t>3.</a:t>
            </a:r>
            <a:r>
              <a:rPr sz="1600" b="1" spc="40" dirty="0">
                <a:latin typeface="+mn-lt"/>
                <a:cs typeface="Carlito"/>
              </a:rPr>
              <a:t> </a:t>
            </a:r>
            <a:r>
              <a:rPr sz="1600" b="1" dirty="0">
                <a:latin typeface="+mn-lt"/>
                <a:cs typeface="Carlito"/>
              </a:rPr>
              <a:t>Calculate</a:t>
            </a:r>
            <a:r>
              <a:rPr sz="1600" b="1" spc="-25" dirty="0">
                <a:latin typeface="+mn-lt"/>
                <a:cs typeface="Carlito"/>
              </a:rPr>
              <a:t> </a:t>
            </a:r>
            <a:r>
              <a:rPr lang="en-US" sz="1600" b="1" spc="-25" dirty="0">
                <a:latin typeface="+mn-lt"/>
                <a:cs typeface="Carlito"/>
              </a:rPr>
              <a:t>the </a:t>
            </a:r>
            <a:r>
              <a:rPr sz="1600" b="1" dirty="0">
                <a:latin typeface="+mn-lt"/>
                <a:cs typeface="Carlito"/>
              </a:rPr>
              <a:t>number</a:t>
            </a:r>
            <a:r>
              <a:rPr sz="1600" b="1" spc="10" dirty="0">
                <a:latin typeface="+mn-lt"/>
                <a:cs typeface="Carlito"/>
              </a:rPr>
              <a:t> </a:t>
            </a:r>
            <a:r>
              <a:rPr sz="1600" b="1" dirty="0">
                <a:latin typeface="+mn-lt"/>
                <a:cs typeface="Carlito"/>
              </a:rPr>
              <a:t>and</a:t>
            </a:r>
            <a:r>
              <a:rPr sz="1600" b="1" spc="40" dirty="0">
                <a:latin typeface="+mn-lt"/>
                <a:cs typeface="Carlito"/>
              </a:rPr>
              <a:t> </a:t>
            </a:r>
            <a:r>
              <a:rPr sz="1600" b="1" dirty="0">
                <a:latin typeface="+mn-lt"/>
                <a:cs typeface="Carlito"/>
              </a:rPr>
              <a:t>occurrence</a:t>
            </a:r>
            <a:r>
              <a:rPr sz="1600" b="1" spc="-20" dirty="0">
                <a:latin typeface="+mn-lt"/>
                <a:cs typeface="Carlito"/>
              </a:rPr>
              <a:t> </a:t>
            </a:r>
            <a:r>
              <a:rPr sz="1600" b="1" spc="-25" dirty="0">
                <a:latin typeface="+mn-lt"/>
                <a:cs typeface="Carlito"/>
              </a:rPr>
              <a:t>of</a:t>
            </a:r>
            <a:r>
              <a:rPr lang="en-US" sz="1600" spc="-25" dirty="0">
                <a:latin typeface="+mn-lt"/>
                <a:cs typeface="Carlito"/>
              </a:rPr>
              <a:t> </a:t>
            </a:r>
            <a:r>
              <a:rPr sz="1600" b="1" dirty="0">
                <a:latin typeface="+mn-lt"/>
                <a:cs typeface="Carlito"/>
              </a:rPr>
              <a:t>mission</a:t>
            </a:r>
            <a:r>
              <a:rPr sz="1600" b="1" spc="90" dirty="0">
                <a:latin typeface="+mn-lt"/>
                <a:cs typeface="Carlito"/>
              </a:rPr>
              <a:t> </a:t>
            </a:r>
            <a:r>
              <a:rPr sz="1600" b="1" dirty="0">
                <a:latin typeface="+mn-lt"/>
                <a:cs typeface="Carlito"/>
              </a:rPr>
              <a:t>outcome</a:t>
            </a:r>
            <a:r>
              <a:rPr sz="1600" b="1" spc="-35" dirty="0">
                <a:latin typeface="+mn-lt"/>
                <a:cs typeface="Carlito"/>
              </a:rPr>
              <a:t> </a:t>
            </a:r>
            <a:r>
              <a:rPr sz="1600" b="1" dirty="0">
                <a:latin typeface="+mn-lt"/>
                <a:cs typeface="Carlito"/>
              </a:rPr>
              <a:t>per orbit</a:t>
            </a:r>
            <a:r>
              <a:rPr sz="1600" b="1" spc="10" dirty="0">
                <a:latin typeface="+mn-lt"/>
                <a:cs typeface="Carlito"/>
              </a:rPr>
              <a:t> </a:t>
            </a:r>
            <a:r>
              <a:rPr sz="1600" b="1" spc="-20" dirty="0">
                <a:latin typeface="+mn-lt"/>
                <a:cs typeface="Carlito"/>
              </a:rPr>
              <a:t>type</a:t>
            </a:r>
            <a:endParaRPr sz="1600" dirty="0">
              <a:latin typeface="+mn-lt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2179" y="4453775"/>
            <a:ext cx="5236479" cy="208647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600" b="1" dirty="0">
                <a:latin typeface="+mn-lt"/>
                <a:cs typeface="Carlito"/>
              </a:rPr>
              <a:t>4.</a:t>
            </a:r>
            <a:r>
              <a:rPr sz="1600" b="1" spc="50" dirty="0">
                <a:latin typeface="+mn-lt"/>
                <a:cs typeface="Carlito"/>
              </a:rPr>
              <a:t> </a:t>
            </a:r>
            <a:r>
              <a:rPr sz="1600" b="1" dirty="0">
                <a:latin typeface="+mn-lt"/>
                <a:cs typeface="Carlito"/>
              </a:rPr>
              <a:t>Create</a:t>
            </a:r>
            <a:r>
              <a:rPr sz="1600" b="1" spc="-15" dirty="0">
                <a:latin typeface="+mn-lt"/>
                <a:cs typeface="Carlito"/>
              </a:rPr>
              <a:t> </a:t>
            </a:r>
            <a:r>
              <a:rPr sz="1600" b="1" dirty="0">
                <a:latin typeface="+mn-lt"/>
                <a:cs typeface="Carlito"/>
              </a:rPr>
              <a:t>landing</a:t>
            </a:r>
            <a:r>
              <a:rPr sz="1600" b="1" spc="25" dirty="0">
                <a:latin typeface="+mn-lt"/>
                <a:cs typeface="Carlito"/>
              </a:rPr>
              <a:t> </a:t>
            </a:r>
            <a:r>
              <a:rPr sz="1600" b="1" dirty="0">
                <a:latin typeface="+mn-lt"/>
                <a:cs typeface="Carlito"/>
              </a:rPr>
              <a:t>outcome</a:t>
            </a:r>
            <a:r>
              <a:rPr sz="1600" b="1" spc="-45" dirty="0">
                <a:latin typeface="+mn-lt"/>
                <a:cs typeface="Carlito"/>
              </a:rPr>
              <a:t> </a:t>
            </a:r>
            <a:r>
              <a:rPr sz="1600" b="1" dirty="0">
                <a:latin typeface="+mn-lt"/>
                <a:cs typeface="Carlito"/>
              </a:rPr>
              <a:t>label</a:t>
            </a:r>
            <a:r>
              <a:rPr sz="1600" b="1" spc="-10" dirty="0">
                <a:latin typeface="+mn-lt"/>
                <a:cs typeface="Carlito"/>
              </a:rPr>
              <a:t> </a:t>
            </a:r>
            <a:r>
              <a:rPr sz="1600" b="1" spc="-20" dirty="0">
                <a:latin typeface="+mn-lt"/>
                <a:cs typeface="Carlito"/>
              </a:rPr>
              <a:t>from </a:t>
            </a:r>
            <a:r>
              <a:rPr sz="1600" b="1" dirty="0">
                <a:latin typeface="+mn-lt"/>
                <a:cs typeface="Carlito"/>
              </a:rPr>
              <a:t>Outcome</a:t>
            </a:r>
            <a:r>
              <a:rPr sz="1600" b="1" spc="50" dirty="0">
                <a:latin typeface="+mn-lt"/>
                <a:cs typeface="Carlito"/>
              </a:rPr>
              <a:t> </a:t>
            </a:r>
            <a:r>
              <a:rPr sz="1600" b="1" spc="-10" dirty="0">
                <a:latin typeface="+mn-lt"/>
                <a:cs typeface="Carlito"/>
              </a:rPr>
              <a:t>column</a:t>
            </a:r>
            <a:endParaRPr sz="1600" dirty="0">
              <a:latin typeface="+mn-lt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1007" y="4763066"/>
            <a:ext cx="1731279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+mn-lt"/>
                <a:cs typeface="Carlito"/>
              </a:rPr>
              <a:t>5.</a:t>
            </a:r>
            <a:r>
              <a:rPr sz="1600" b="1" spc="25" dirty="0">
                <a:latin typeface="+mn-lt"/>
                <a:cs typeface="Carlito"/>
              </a:rPr>
              <a:t> </a:t>
            </a:r>
            <a:r>
              <a:rPr sz="1600" b="1" dirty="0">
                <a:latin typeface="+mn-lt"/>
                <a:cs typeface="Carlito"/>
              </a:rPr>
              <a:t>Export</a:t>
            </a:r>
            <a:r>
              <a:rPr sz="1600" b="1" spc="5" dirty="0">
                <a:latin typeface="+mn-lt"/>
                <a:cs typeface="Carlito"/>
              </a:rPr>
              <a:t> </a:t>
            </a:r>
            <a:r>
              <a:rPr sz="1600" b="1" dirty="0">
                <a:latin typeface="+mn-lt"/>
                <a:cs typeface="Carlito"/>
              </a:rPr>
              <a:t>to</a:t>
            </a:r>
            <a:r>
              <a:rPr sz="1600" b="1" spc="5" dirty="0">
                <a:latin typeface="+mn-lt"/>
                <a:cs typeface="Carlito"/>
              </a:rPr>
              <a:t> </a:t>
            </a:r>
            <a:r>
              <a:rPr sz="1600" b="1" spc="-20" dirty="0">
                <a:latin typeface="+mn-lt"/>
                <a:cs typeface="Carlito"/>
              </a:rPr>
              <a:t>file</a:t>
            </a:r>
            <a:endParaRPr sz="1600" dirty="0">
              <a:latin typeface="+mn-lt"/>
              <a:cs typeface="Carl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90" dirty="0"/>
              <a:t>EDA</a:t>
            </a:r>
            <a:r>
              <a:rPr spc="-10" dirty="0"/>
              <a:t> </a:t>
            </a:r>
            <a:r>
              <a:rPr dirty="0"/>
              <a:t>with</a:t>
            </a:r>
            <a:r>
              <a:rPr spc="-35" dirty="0"/>
              <a:t> </a:t>
            </a:r>
            <a:r>
              <a:rPr spc="-20" dirty="0"/>
              <a:t>Data</a:t>
            </a:r>
            <a:r>
              <a:rPr spc="-30" dirty="0"/>
              <a:t> </a:t>
            </a:r>
            <a:r>
              <a:rPr spc="-35" dirty="0"/>
              <a:t>Visualization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xfrm>
            <a:off x="789560" y="1445449"/>
            <a:ext cx="3923029" cy="285783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"/>
              </a:spcBef>
              <a:buChar char="•"/>
              <a:tabLst>
                <a:tab pos="241300" algn="l"/>
              </a:tabLst>
            </a:pPr>
            <a:r>
              <a:rPr spc="-45" dirty="0"/>
              <a:t>Scatter</a:t>
            </a:r>
            <a:r>
              <a:rPr spc="-90" dirty="0"/>
              <a:t> </a:t>
            </a:r>
            <a:r>
              <a:rPr spc="-10" dirty="0"/>
              <a:t>Graphs</a:t>
            </a:r>
          </a:p>
          <a:p>
            <a:pPr marL="699135" lvl="1" indent="-229235">
              <a:lnSpc>
                <a:spcPct val="100000"/>
              </a:lnSpc>
              <a:spcBef>
                <a:spcPts val="1505"/>
              </a:spcBef>
              <a:buChar char="•"/>
              <a:tabLst>
                <a:tab pos="699135" algn="l"/>
              </a:tabLst>
            </a:pPr>
            <a:r>
              <a:rPr sz="1550" dirty="0">
                <a:solidFill>
                  <a:srgbClr val="292929"/>
                </a:solidFill>
                <a:latin typeface="Arial"/>
                <a:cs typeface="Arial"/>
              </a:rPr>
              <a:t>Flight</a:t>
            </a:r>
            <a:r>
              <a:rPr sz="1550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Arial"/>
                <a:cs typeface="Arial"/>
              </a:rPr>
              <a:t>Number</a:t>
            </a:r>
            <a:r>
              <a:rPr sz="155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50" spc="-40" dirty="0">
                <a:solidFill>
                  <a:srgbClr val="292929"/>
                </a:solidFill>
                <a:latin typeface="Arial"/>
                <a:cs typeface="Arial"/>
              </a:rPr>
              <a:t>vs.</a:t>
            </a:r>
            <a:r>
              <a:rPr sz="1550" spc="-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155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50" spc="-20" dirty="0">
                <a:solidFill>
                  <a:srgbClr val="292929"/>
                </a:solidFill>
                <a:latin typeface="Arial"/>
                <a:cs typeface="Arial"/>
              </a:rPr>
              <a:t>Mass</a:t>
            </a:r>
            <a:endParaRPr sz="1550" dirty="0">
              <a:latin typeface="Arial"/>
              <a:cs typeface="Arial"/>
            </a:endParaRPr>
          </a:p>
          <a:p>
            <a:pPr marL="699135" lvl="1" indent="-229235">
              <a:lnSpc>
                <a:spcPct val="100000"/>
              </a:lnSpc>
              <a:spcBef>
                <a:spcPts val="1445"/>
              </a:spcBef>
              <a:buChar char="•"/>
              <a:tabLst>
                <a:tab pos="699135" algn="l"/>
              </a:tabLst>
            </a:pPr>
            <a:r>
              <a:rPr sz="1550" dirty="0">
                <a:solidFill>
                  <a:srgbClr val="292929"/>
                </a:solidFill>
                <a:latin typeface="Arial"/>
                <a:cs typeface="Arial"/>
              </a:rPr>
              <a:t>Flight</a:t>
            </a:r>
            <a:r>
              <a:rPr sz="1550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Arial"/>
                <a:cs typeface="Arial"/>
              </a:rPr>
              <a:t>Number</a:t>
            </a:r>
            <a:r>
              <a:rPr sz="155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50" spc="-40" dirty="0">
                <a:solidFill>
                  <a:srgbClr val="292929"/>
                </a:solidFill>
                <a:latin typeface="Arial"/>
                <a:cs typeface="Arial"/>
              </a:rPr>
              <a:t>vs.</a:t>
            </a:r>
            <a:r>
              <a:rPr sz="1550" spc="-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50" spc="-35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1550" spc="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50" spc="-20" dirty="0">
                <a:solidFill>
                  <a:srgbClr val="292929"/>
                </a:solidFill>
                <a:latin typeface="Arial"/>
                <a:cs typeface="Arial"/>
              </a:rPr>
              <a:t>Site</a:t>
            </a:r>
            <a:endParaRPr sz="1550" dirty="0">
              <a:latin typeface="Arial"/>
              <a:cs typeface="Arial"/>
            </a:endParaRPr>
          </a:p>
          <a:p>
            <a:pPr marL="699135" lvl="1" indent="-229235">
              <a:lnSpc>
                <a:spcPct val="100000"/>
              </a:lnSpc>
              <a:spcBef>
                <a:spcPts val="1445"/>
              </a:spcBef>
              <a:buChar char="•"/>
              <a:tabLst>
                <a:tab pos="699135" algn="l"/>
              </a:tabLst>
            </a:pPr>
            <a:r>
              <a:rPr sz="1550" spc="-30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1550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Arial"/>
                <a:cs typeface="Arial"/>
              </a:rPr>
              <a:t>vs.</a:t>
            </a:r>
            <a:r>
              <a:rPr sz="1550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50" spc="-35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155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50" spc="-20" dirty="0">
                <a:solidFill>
                  <a:srgbClr val="292929"/>
                </a:solidFill>
                <a:latin typeface="Arial"/>
                <a:cs typeface="Arial"/>
              </a:rPr>
              <a:t>Site</a:t>
            </a:r>
            <a:endParaRPr sz="1550" dirty="0">
              <a:latin typeface="Arial"/>
              <a:cs typeface="Arial"/>
            </a:endParaRPr>
          </a:p>
          <a:p>
            <a:pPr marL="699135" lvl="1" indent="-229235">
              <a:lnSpc>
                <a:spcPct val="100000"/>
              </a:lnSpc>
              <a:spcBef>
                <a:spcPts val="1520"/>
              </a:spcBef>
              <a:buChar char="•"/>
              <a:tabLst>
                <a:tab pos="699135" algn="l"/>
              </a:tabLst>
            </a:pPr>
            <a:r>
              <a:rPr sz="1550" dirty="0">
                <a:solidFill>
                  <a:srgbClr val="292929"/>
                </a:solidFill>
                <a:latin typeface="Arial"/>
                <a:cs typeface="Arial"/>
              </a:rPr>
              <a:t>Orbit</a:t>
            </a:r>
            <a:r>
              <a:rPr sz="1550" spc="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50" spc="-40" dirty="0">
                <a:solidFill>
                  <a:srgbClr val="292929"/>
                </a:solidFill>
                <a:latin typeface="Arial"/>
                <a:cs typeface="Arial"/>
              </a:rPr>
              <a:t>vs.</a:t>
            </a:r>
            <a:r>
              <a:rPr sz="155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292929"/>
                </a:solidFill>
                <a:latin typeface="Arial"/>
                <a:cs typeface="Arial"/>
              </a:rPr>
              <a:t>Flight</a:t>
            </a:r>
            <a:r>
              <a:rPr sz="1550" spc="1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Arial"/>
                <a:cs typeface="Arial"/>
              </a:rPr>
              <a:t>Number</a:t>
            </a:r>
            <a:endParaRPr sz="1550" dirty="0">
              <a:latin typeface="Arial"/>
              <a:cs typeface="Arial"/>
            </a:endParaRPr>
          </a:p>
          <a:p>
            <a:pPr marL="699135" lvl="1" indent="-229235">
              <a:lnSpc>
                <a:spcPct val="100000"/>
              </a:lnSpc>
              <a:spcBef>
                <a:spcPts val="1445"/>
              </a:spcBef>
              <a:buChar char="•"/>
              <a:tabLst>
                <a:tab pos="699135" algn="l"/>
              </a:tabLst>
            </a:pPr>
            <a:r>
              <a:rPr sz="1550" spc="-30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155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Arial"/>
                <a:cs typeface="Arial"/>
              </a:rPr>
              <a:t>vs.</a:t>
            </a:r>
            <a:r>
              <a:rPr sz="155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292929"/>
                </a:solidFill>
                <a:latin typeface="Arial"/>
                <a:cs typeface="Arial"/>
              </a:rPr>
              <a:t>Orbit</a:t>
            </a:r>
            <a:r>
              <a:rPr sz="155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50" spc="-20" dirty="0">
                <a:solidFill>
                  <a:srgbClr val="292929"/>
                </a:solidFill>
                <a:latin typeface="Arial"/>
                <a:cs typeface="Arial"/>
              </a:rPr>
              <a:t>Type</a:t>
            </a:r>
            <a:endParaRPr sz="1550" dirty="0">
              <a:latin typeface="Arial"/>
              <a:cs typeface="Arial"/>
            </a:endParaRPr>
          </a:p>
          <a:p>
            <a:pPr marL="699135" lvl="1" indent="-229235">
              <a:lnSpc>
                <a:spcPct val="100000"/>
              </a:lnSpc>
              <a:spcBef>
                <a:spcPts val="1445"/>
              </a:spcBef>
              <a:buChar char="•"/>
              <a:tabLst>
                <a:tab pos="699135" algn="l"/>
              </a:tabLst>
            </a:pPr>
            <a:r>
              <a:rPr sz="1550" dirty="0">
                <a:solidFill>
                  <a:srgbClr val="292929"/>
                </a:solidFill>
                <a:latin typeface="Arial"/>
                <a:cs typeface="Arial"/>
              </a:rPr>
              <a:t>Orbit</a:t>
            </a:r>
            <a:r>
              <a:rPr sz="155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50" spc="-40" dirty="0">
                <a:solidFill>
                  <a:srgbClr val="292929"/>
                </a:solidFill>
                <a:latin typeface="Arial"/>
                <a:cs typeface="Arial"/>
              </a:rPr>
              <a:t>vs.</a:t>
            </a:r>
            <a:r>
              <a:rPr sz="1550" spc="-25" dirty="0">
                <a:solidFill>
                  <a:srgbClr val="292929"/>
                </a:solidFill>
                <a:latin typeface="Arial"/>
                <a:cs typeface="Arial"/>
              </a:rPr>
              <a:t> Payload</a:t>
            </a:r>
            <a:r>
              <a:rPr sz="1550" spc="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50" spc="-20" dirty="0">
                <a:solidFill>
                  <a:srgbClr val="292929"/>
                </a:solidFill>
                <a:latin typeface="Arial"/>
                <a:cs typeface="Arial"/>
              </a:rPr>
              <a:t>Mass</a:t>
            </a:r>
            <a:endParaRPr sz="155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360" y="4588588"/>
            <a:ext cx="3328035" cy="57515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5"/>
              </a:spcBef>
              <a:buChar char="•"/>
              <a:tabLst>
                <a:tab pos="355600" algn="l"/>
              </a:tabLst>
            </a:pPr>
            <a:r>
              <a:rPr sz="2000" spc="-50" dirty="0">
                <a:solidFill>
                  <a:srgbClr val="292929"/>
                </a:solidFill>
                <a:latin typeface="Arial"/>
                <a:cs typeface="Arial"/>
              </a:rPr>
              <a:t>Bar</a:t>
            </a:r>
            <a:r>
              <a:rPr sz="2000" spc="-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Arial"/>
                <a:cs typeface="Arial"/>
              </a:rPr>
              <a:t>Graph</a:t>
            </a:r>
            <a:endParaRPr sz="2000" dirty="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80"/>
              </a:spcBef>
              <a:buChar char="•"/>
              <a:tabLst>
                <a:tab pos="812800" algn="l"/>
              </a:tabLst>
            </a:pPr>
            <a:r>
              <a:rPr sz="1550" spc="-80" dirty="0">
                <a:solidFill>
                  <a:srgbClr val="292929"/>
                </a:solidFill>
                <a:latin typeface="Arial"/>
                <a:cs typeface="Arial"/>
              </a:rPr>
              <a:t>Success</a:t>
            </a:r>
            <a:r>
              <a:rPr sz="1550" dirty="0">
                <a:solidFill>
                  <a:srgbClr val="292929"/>
                </a:solidFill>
                <a:latin typeface="Arial"/>
                <a:cs typeface="Arial"/>
              </a:rPr>
              <a:t> rate</a:t>
            </a:r>
            <a:r>
              <a:rPr sz="155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Arial"/>
                <a:cs typeface="Arial"/>
              </a:rPr>
              <a:t>vs.</a:t>
            </a:r>
            <a:r>
              <a:rPr sz="1550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Arial"/>
                <a:cs typeface="Arial"/>
              </a:rPr>
              <a:t>Orbit</a:t>
            </a:r>
            <a:endParaRPr sz="155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9885" y="5412551"/>
            <a:ext cx="3862704" cy="57515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25"/>
              </a:spcBef>
              <a:buChar char="•"/>
              <a:tabLst>
                <a:tab pos="298450" algn="l"/>
              </a:tabLst>
            </a:pPr>
            <a:r>
              <a:rPr sz="2000" spc="-50" dirty="0">
                <a:solidFill>
                  <a:srgbClr val="292929"/>
                </a:solidFill>
                <a:latin typeface="Arial"/>
                <a:cs typeface="Arial"/>
              </a:rPr>
              <a:t>Line</a:t>
            </a:r>
            <a:r>
              <a:rPr sz="2000" spc="-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Arial"/>
                <a:cs typeface="Arial"/>
              </a:rPr>
              <a:t>Graph</a:t>
            </a:r>
            <a:endParaRPr sz="2000" dirty="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80"/>
              </a:spcBef>
              <a:buChar char="•"/>
              <a:tabLst>
                <a:tab pos="755650" algn="l"/>
              </a:tabLst>
            </a:pPr>
            <a:r>
              <a:rPr sz="1550" spc="-80" dirty="0">
                <a:solidFill>
                  <a:srgbClr val="292929"/>
                </a:solidFill>
                <a:latin typeface="Arial"/>
                <a:cs typeface="Arial"/>
              </a:rPr>
              <a:t>Success</a:t>
            </a:r>
            <a:r>
              <a:rPr sz="1550" dirty="0">
                <a:solidFill>
                  <a:srgbClr val="292929"/>
                </a:solidFill>
                <a:latin typeface="Arial"/>
                <a:cs typeface="Arial"/>
              </a:rPr>
              <a:t> rate</a:t>
            </a:r>
            <a:r>
              <a:rPr sz="155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Arial"/>
                <a:cs typeface="Arial"/>
              </a:rPr>
              <a:t>vs.</a:t>
            </a:r>
            <a:r>
              <a:rPr sz="1550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50" spc="-20" dirty="0">
                <a:solidFill>
                  <a:srgbClr val="292929"/>
                </a:solidFill>
                <a:latin typeface="Arial"/>
                <a:cs typeface="Arial"/>
              </a:rPr>
              <a:t>Year</a:t>
            </a:r>
            <a:endParaRPr sz="155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16691" y="6113199"/>
            <a:ext cx="2730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550" spc="80" dirty="0">
                <a:solidFill>
                  <a:srgbClr val="1C7CDB"/>
                </a:solidFill>
                <a:latin typeface="Arial"/>
                <a:cs typeface="Arial"/>
              </a:rPr>
              <a:t>11</a:t>
            </a:r>
            <a:endParaRPr sz="1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1212" y="1470088"/>
            <a:ext cx="10697845" cy="4430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sz="1800" spc="-160" dirty="0">
                <a:solidFill>
                  <a:srgbClr val="292929"/>
                </a:solidFill>
                <a:latin typeface="Arial"/>
                <a:cs typeface="Arial"/>
              </a:rPr>
              <a:t>We</a:t>
            </a:r>
            <a:r>
              <a:rPr sz="18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performed</a:t>
            </a:r>
            <a:r>
              <a:rPr sz="1800" spc="-1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60" dirty="0">
                <a:solidFill>
                  <a:srgbClr val="292929"/>
                </a:solidFill>
                <a:latin typeface="Arial"/>
                <a:cs typeface="Arial"/>
              </a:rPr>
              <a:t>SQL</a:t>
            </a:r>
            <a:r>
              <a:rPr sz="18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queries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gather</a:t>
            </a: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understand</a:t>
            </a: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from</a:t>
            </a:r>
            <a:r>
              <a:rPr sz="18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dataset:</a:t>
            </a:r>
            <a:endParaRPr sz="1800">
              <a:latin typeface="Arial"/>
              <a:cs typeface="Arial"/>
            </a:endParaRPr>
          </a:p>
          <a:p>
            <a:pPr marL="699135" lvl="1" indent="-229235">
              <a:lnSpc>
                <a:spcPct val="100000"/>
              </a:lnSpc>
              <a:spcBef>
                <a:spcPts val="1395"/>
              </a:spcBef>
              <a:buChar char="•"/>
              <a:tabLst>
                <a:tab pos="699135" algn="l"/>
              </a:tabLst>
            </a:pP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Displaying</a:t>
            </a:r>
            <a:r>
              <a:rPr sz="1400" spc="-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400" spc="-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Arial"/>
                <a:cs typeface="Arial"/>
              </a:rPr>
              <a:t>names</a:t>
            </a:r>
            <a:r>
              <a:rPr sz="1400" spc="-11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14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4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unique</a:t>
            </a:r>
            <a:r>
              <a:rPr sz="1400" spc="-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Arial"/>
                <a:cs typeface="Arial"/>
              </a:rPr>
              <a:t>lauunch</a:t>
            </a:r>
            <a:r>
              <a:rPr sz="1400" spc="-1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Arial"/>
                <a:cs typeface="Arial"/>
              </a:rPr>
              <a:t>sites</a:t>
            </a:r>
            <a:r>
              <a:rPr sz="1400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4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Arial"/>
                <a:cs typeface="Arial"/>
              </a:rPr>
              <a:t>space</a:t>
            </a:r>
            <a:r>
              <a:rPr sz="14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mission.</a:t>
            </a:r>
            <a:endParaRPr sz="1400">
              <a:latin typeface="Arial"/>
              <a:cs typeface="Arial"/>
            </a:endParaRPr>
          </a:p>
          <a:p>
            <a:pPr marL="699135" lvl="1" indent="-229235">
              <a:lnSpc>
                <a:spcPct val="100000"/>
              </a:lnSpc>
              <a:spcBef>
                <a:spcPts val="1400"/>
              </a:spcBef>
              <a:buChar char="•"/>
              <a:tabLst>
                <a:tab pos="699135" algn="l"/>
              </a:tabLst>
            </a:pP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Display</a:t>
            </a:r>
            <a:r>
              <a:rPr sz="1400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85" dirty="0">
                <a:solidFill>
                  <a:srgbClr val="292929"/>
                </a:solidFill>
                <a:latin typeface="Arial"/>
                <a:cs typeface="Arial"/>
              </a:rPr>
              <a:t>5</a:t>
            </a:r>
            <a:r>
              <a:rPr sz="14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Arial"/>
                <a:cs typeface="Arial"/>
              </a:rPr>
              <a:t>records</a:t>
            </a:r>
            <a:r>
              <a:rPr sz="1400" spc="-1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Arial"/>
                <a:cs typeface="Arial"/>
              </a:rPr>
              <a:t>where</a:t>
            </a:r>
            <a:r>
              <a:rPr sz="14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sites</a:t>
            </a:r>
            <a:r>
              <a:rPr sz="1400" spc="-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begin</a:t>
            </a:r>
            <a:r>
              <a:rPr sz="1400" spc="-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with the</a:t>
            </a:r>
            <a:r>
              <a:rPr sz="14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string</a:t>
            </a:r>
            <a:r>
              <a:rPr sz="1400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'CCA'</a:t>
            </a:r>
            <a:endParaRPr sz="1400">
              <a:latin typeface="Arial"/>
              <a:cs typeface="Arial"/>
            </a:endParaRPr>
          </a:p>
          <a:p>
            <a:pPr marL="699135" lvl="1" indent="-229235">
              <a:lnSpc>
                <a:spcPct val="100000"/>
              </a:lnSpc>
              <a:spcBef>
                <a:spcPts val="1400"/>
              </a:spcBef>
              <a:buChar char="•"/>
              <a:tabLst>
                <a:tab pos="699135" algn="l"/>
              </a:tabLst>
            </a:pP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Display</a:t>
            </a:r>
            <a:r>
              <a:rPr sz="1400" spc="-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4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total</a:t>
            </a:r>
            <a:r>
              <a:rPr sz="14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90" dirty="0">
                <a:solidFill>
                  <a:srgbClr val="292929"/>
                </a:solidFill>
                <a:latin typeface="Arial"/>
                <a:cs typeface="Arial"/>
              </a:rPr>
              <a:t>mass</a:t>
            </a:r>
            <a:r>
              <a:rPr sz="1400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carried</a:t>
            </a:r>
            <a:r>
              <a:rPr sz="1400" spc="-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by</a:t>
            </a:r>
            <a:r>
              <a:rPr sz="1400" spc="-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boosters</a:t>
            </a:r>
            <a:r>
              <a:rPr sz="1400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Arial"/>
                <a:cs typeface="Arial"/>
              </a:rPr>
              <a:t>launched</a:t>
            </a:r>
            <a:r>
              <a:rPr sz="1400" spc="-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1400" spc="-105" dirty="0">
                <a:solidFill>
                  <a:srgbClr val="292929"/>
                </a:solidFill>
                <a:latin typeface="Arial"/>
                <a:cs typeface="Arial"/>
              </a:rPr>
              <a:t>NASA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 (CRS).</a:t>
            </a:r>
            <a:endParaRPr sz="1400">
              <a:latin typeface="Arial"/>
              <a:cs typeface="Arial"/>
            </a:endParaRPr>
          </a:p>
          <a:p>
            <a:pPr marL="699135" lvl="1" indent="-229235">
              <a:lnSpc>
                <a:spcPct val="100000"/>
              </a:lnSpc>
              <a:spcBef>
                <a:spcPts val="1400"/>
              </a:spcBef>
              <a:buChar char="•"/>
              <a:tabLst>
                <a:tab pos="699135" algn="l"/>
              </a:tabLst>
            </a:pP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Display</a:t>
            </a:r>
            <a:r>
              <a:rPr sz="1400" spc="-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Arial"/>
                <a:cs typeface="Arial"/>
              </a:rPr>
              <a:t>average</a:t>
            </a:r>
            <a:r>
              <a:rPr sz="1400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1400" spc="-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90" dirty="0">
                <a:solidFill>
                  <a:srgbClr val="292929"/>
                </a:solidFill>
                <a:latin typeface="Arial"/>
                <a:cs typeface="Arial"/>
              </a:rPr>
              <a:t>mass</a:t>
            </a:r>
            <a:r>
              <a:rPr sz="1400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carried</a:t>
            </a:r>
            <a:r>
              <a:rPr sz="1400" spc="-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by</a:t>
            </a:r>
            <a:r>
              <a:rPr sz="1400" spc="-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booster</a:t>
            </a:r>
            <a:r>
              <a:rPr sz="14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version</a:t>
            </a:r>
            <a:r>
              <a:rPr sz="1400" spc="-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F9</a:t>
            </a:r>
            <a:r>
              <a:rPr sz="14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v1.1.</a:t>
            </a:r>
            <a:endParaRPr sz="1400">
              <a:latin typeface="Arial"/>
              <a:cs typeface="Arial"/>
            </a:endParaRPr>
          </a:p>
          <a:p>
            <a:pPr marL="699135" lvl="1" indent="-229235">
              <a:lnSpc>
                <a:spcPct val="100000"/>
              </a:lnSpc>
              <a:spcBef>
                <a:spcPts val="1400"/>
              </a:spcBef>
              <a:buChar char="•"/>
              <a:tabLst>
                <a:tab pos="699135" algn="l"/>
              </a:tabLst>
            </a:pP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List</a:t>
            </a:r>
            <a:r>
              <a:rPr sz="1400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4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date</a:t>
            </a:r>
            <a:r>
              <a:rPr sz="1400" spc="-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when</a:t>
            </a:r>
            <a:r>
              <a:rPr sz="1400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4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first</a:t>
            </a:r>
            <a:r>
              <a:rPr sz="1400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Arial"/>
                <a:cs typeface="Arial"/>
              </a:rPr>
              <a:t>successful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 landing</a:t>
            </a:r>
            <a:r>
              <a:rPr sz="1400" spc="-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Arial"/>
                <a:cs typeface="Arial"/>
              </a:rPr>
              <a:t>outcome</a:t>
            </a:r>
            <a:r>
              <a:rPr sz="14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1400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ground</a:t>
            </a:r>
            <a:r>
              <a:rPr sz="1400" spc="-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pad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Arial"/>
                <a:cs typeface="Arial"/>
              </a:rPr>
              <a:t>was</a:t>
            </a:r>
            <a:r>
              <a:rPr sz="14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achieved.</a:t>
            </a:r>
            <a:endParaRPr sz="1400">
              <a:latin typeface="Arial"/>
              <a:cs typeface="Arial"/>
            </a:endParaRPr>
          </a:p>
          <a:p>
            <a:pPr marL="699135" lvl="1" indent="-229235">
              <a:lnSpc>
                <a:spcPct val="100000"/>
              </a:lnSpc>
              <a:spcBef>
                <a:spcPts val="1400"/>
              </a:spcBef>
              <a:buChar char="•"/>
              <a:tabLst>
                <a:tab pos="699135" algn="l"/>
              </a:tabLst>
            </a:pP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List</a:t>
            </a:r>
            <a:r>
              <a:rPr sz="1400" spc="-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4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Arial"/>
                <a:cs typeface="Arial"/>
              </a:rPr>
              <a:t>names</a:t>
            </a:r>
            <a:r>
              <a:rPr sz="1400" spc="-11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14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4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boosters</a:t>
            </a:r>
            <a:r>
              <a:rPr sz="1400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which</a:t>
            </a:r>
            <a:r>
              <a:rPr sz="1400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Arial"/>
                <a:cs typeface="Arial"/>
              </a:rPr>
              <a:t>have</a:t>
            </a:r>
            <a:r>
              <a:rPr sz="14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Arial"/>
                <a:cs typeface="Arial"/>
              </a:rPr>
              <a:t>success</a:t>
            </a:r>
            <a:r>
              <a:rPr sz="14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1400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drone</a:t>
            </a:r>
            <a:r>
              <a:rPr sz="1400" spc="-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ship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 and </a:t>
            </a:r>
            <a:r>
              <a:rPr sz="1400" spc="-45" dirty="0">
                <a:solidFill>
                  <a:srgbClr val="292929"/>
                </a:solidFill>
                <a:latin typeface="Arial"/>
                <a:cs typeface="Arial"/>
              </a:rPr>
              <a:t>have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1400" spc="-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75" dirty="0">
                <a:solidFill>
                  <a:srgbClr val="292929"/>
                </a:solidFill>
                <a:latin typeface="Arial"/>
                <a:cs typeface="Arial"/>
              </a:rPr>
              <a:t>mass</a:t>
            </a:r>
            <a:r>
              <a:rPr sz="14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greater</a:t>
            </a:r>
            <a:r>
              <a:rPr sz="1400" spc="-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Arial"/>
                <a:cs typeface="Arial"/>
              </a:rPr>
              <a:t>than</a:t>
            </a:r>
            <a:r>
              <a:rPr sz="1400" spc="-1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55" dirty="0">
                <a:solidFill>
                  <a:srgbClr val="292929"/>
                </a:solidFill>
                <a:latin typeface="Arial"/>
                <a:cs typeface="Arial"/>
              </a:rPr>
              <a:t>4000</a:t>
            </a:r>
            <a:r>
              <a:rPr sz="1400" spc="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but</a:t>
            </a:r>
            <a:r>
              <a:rPr sz="1400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Arial"/>
                <a:cs typeface="Arial"/>
              </a:rPr>
              <a:t>less</a:t>
            </a:r>
            <a:r>
              <a:rPr sz="1400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than</a:t>
            </a:r>
            <a:r>
              <a:rPr sz="1400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6000.</a:t>
            </a:r>
            <a:endParaRPr sz="1400">
              <a:latin typeface="Arial"/>
              <a:cs typeface="Arial"/>
            </a:endParaRPr>
          </a:p>
          <a:p>
            <a:pPr marL="699135" lvl="1" indent="-229235">
              <a:lnSpc>
                <a:spcPct val="100000"/>
              </a:lnSpc>
              <a:spcBef>
                <a:spcPts val="1395"/>
              </a:spcBef>
              <a:buChar char="•"/>
              <a:tabLst>
                <a:tab pos="699135" algn="l"/>
              </a:tabLst>
            </a:pP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List</a:t>
            </a:r>
            <a:r>
              <a:rPr sz="1400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4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total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number</a:t>
            </a:r>
            <a:r>
              <a:rPr sz="1400" spc="-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14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Arial"/>
                <a:cs typeface="Arial"/>
              </a:rPr>
              <a:t>successful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failure</a:t>
            </a:r>
            <a:r>
              <a:rPr sz="1400" spc="-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Arial"/>
                <a:cs typeface="Arial"/>
              </a:rPr>
              <a:t>mission</a:t>
            </a:r>
            <a:r>
              <a:rPr sz="1400" spc="-1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outcomes.</a:t>
            </a:r>
            <a:endParaRPr sz="1400">
              <a:latin typeface="Arial"/>
              <a:cs typeface="Arial"/>
            </a:endParaRPr>
          </a:p>
          <a:p>
            <a:pPr marL="699135" lvl="1" indent="-229235">
              <a:lnSpc>
                <a:spcPct val="100000"/>
              </a:lnSpc>
              <a:spcBef>
                <a:spcPts val="1400"/>
              </a:spcBef>
              <a:buChar char="•"/>
              <a:tabLst>
                <a:tab pos="699135" algn="l"/>
              </a:tabLst>
            </a:pP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List</a:t>
            </a: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4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Arial"/>
                <a:cs typeface="Arial"/>
              </a:rPr>
              <a:t>names</a:t>
            </a:r>
            <a:r>
              <a:rPr sz="1400" spc="-1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14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4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booster_versions</a:t>
            </a:r>
            <a:r>
              <a:rPr sz="1400" spc="-1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Arial"/>
                <a:cs typeface="Arial"/>
              </a:rPr>
              <a:t>which</a:t>
            </a:r>
            <a:r>
              <a:rPr sz="1400" spc="-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Arial"/>
                <a:cs typeface="Arial"/>
              </a:rPr>
              <a:t>have</a:t>
            </a:r>
            <a:r>
              <a:rPr sz="14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carried</a:t>
            </a:r>
            <a:r>
              <a:rPr sz="1400" spc="-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400" spc="-45" dirty="0">
                <a:solidFill>
                  <a:srgbClr val="292929"/>
                </a:solidFill>
                <a:latin typeface="Arial"/>
                <a:cs typeface="Arial"/>
              </a:rPr>
              <a:t> maximum</a:t>
            </a:r>
            <a:r>
              <a:rPr sz="1400" spc="-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1400" spc="-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mass.</a:t>
            </a:r>
            <a:endParaRPr sz="1400">
              <a:latin typeface="Arial"/>
              <a:cs typeface="Arial"/>
            </a:endParaRPr>
          </a:p>
          <a:p>
            <a:pPr marL="699135" marR="5080" lvl="1" indent="-229235">
              <a:lnSpc>
                <a:spcPts val="1650"/>
              </a:lnSpc>
              <a:spcBef>
                <a:spcPts val="1555"/>
              </a:spcBef>
              <a:buChar char="•"/>
              <a:tabLst>
                <a:tab pos="699135" algn="l"/>
              </a:tabLst>
            </a:pP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List</a:t>
            </a:r>
            <a:r>
              <a:rPr sz="14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4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Arial"/>
                <a:cs typeface="Arial"/>
              </a:rPr>
              <a:t>records</a:t>
            </a:r>
            <a:r>
              <a:rPr sz="1400" spc="-11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will</a:t>
            </a:r>
            <a:r>
              <a:rPr sz="1400" spc="-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display</a:t>
            </a:r>
            <a:r>
              <a:rPr sz="1400" spc="-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400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month</a:t>
            </a:r>
            <a:r>
              <a:rPr sz="14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Arial"/>
                <a:cs typeface="Arial"/>
              </a:rPr>
              <a:t>names,</a:t>
            </a:r>
            <a:r>
              <a:rPr sz="1400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faiilure</a:t>
            </a:r>
            <a:r>
              <a:rPr sz="1400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Arial"/>
                <a:cs typeface="Arial"/>
              </a:rPr>
              <a:t>landing_ouutcomes</a:t>
            </a:r>
            <a:r>
              <a:rPr sz="1400" spc="-11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1400" spc="-1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drone</a:t>
            </a:r>
            <a:r>
              <a:rPr sz="1400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Arial"/>
                <a:cs typeface="Arial"/>
              </a:rPr>
              <a:t>ship,</a:t>
            </a:r>
            <a:r>
              <a:rPr sz="1400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booster</a:t>
            </a:r>
            <a:r>
              <a:rPr sz="14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Arial"/>
                <a:cs typeface="Arial"/>
              </a:rPr>
              <a:t>versions,</a:t>
            </a:r>
            <a:r>
              <a:rPr sz="1400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launch_site</a:t>
            </a:r>
            <a:r>
              <a:rPr sz="1400" spc="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for</a:t>
            </a:r>
            <a:r>
              <a:rPr sz="14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the months</a:t>
            </a:r>
            <a:r>
              <a:rPr sz="14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Arial"/>
                <a:cs typeface="Arial"/>
              </a:rPr>
              <a:t>year</a:t>
            </a:r>
            <a:r>
              <a:rPr sz="1400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Arial"/>
                <a:cs typeface="Arial"/>
              </a:rPr>
              <a:t>2015.</a:t>
            </a:r>
            <a:endParaRPr sz="1400">
              <a:latin typeface="Arial"/>
              <a:cs typeface="Arial"/>
            </a:endParaRPr>
          </a:p>
          <a:p>
            <a:pPr marL="699135" lvl="1" indent="-229235">
              <a:lnSpc>
                <a:spcPct val="100000"/>
              </a:lnSpc>
              <a:spcBef>
                <a:spcPts val="1350"/>
              </a:spcBef>
              <a:buChar char="•"/>
              <a:tabLst>
                <a:tab pos="699135" algn="l"/>
              </a:tabLst>
            </a:pPr>
            <a:r>
              <a:rPr sz="1400" spc="-95" dirty="0">
                <a:solidFill>
                  <a:srgbClr val="292929"/>
                </a:solidFill>
                <a:latin typeface="Arial"/>
                <a:cs typeface="Arial"/>
              </a:rPr>
              <a:t>Rank</a:t>
            </a:r>
            <a:r>
              <a:rPr sz="14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4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count</a:t>
            </a:r>
            <a:r>
              <a:rPr sz="14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14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Arial"/>
                <a:cs typeface="Arial"/>
              </a:rPr>
              <a:t>successful</a:t>
            </a:r>
            <a:r>
              <a:rPr sz="14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Arial"/>
                <a:cs typeface="Arial"/>
              </a:rPr>
              <a:t>landiing_outcomes</a:t>
            </a:r>
            <a:r>
              <a:rPr sz="1400" spc="-1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between</a:t>
            </a:r>
            <a:r>
              <a:rPr sz="1400" spc="-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400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date</a:t>
            </a:r>
            <a:r>
              <a:rPr sz="14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04-06-</a:t>
            </a:r>
            <a:r>
              <a:rPr sz="1400" spc="55" dirty="0">
                <a:solidFill>
                  <a:srgbClr val="292929"/>
                </a:solidFill>
                <a:latin typeface="Arial"/>
                <a:cs typeface="Arial"/>
              </a:rPr>
              <a:t>2010</a:t>
            </a:r>
            <a:r>
              <a:rPr sz="1400" spc="2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4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20-03-</a:t>
            </a:r>
            <a:r>
              <a:rPr sz="1400" spc="55" dirty="0">
                <a:solidFill>
                  <a:srgbClr val="292929"/>
                </a:solidFill>
                <a:latin typeface="Arial"/>
                <a:cs typeface="Arial"/>
              </a:rPr>
              <a:t>2017</a:t>
            </a:r>
            <a:r>
              <a:rPr sz="1400" spc="1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14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descending</a:t>
            </a:r>
            <a:r>
              <a:rPr sz="1400" spc="-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order.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2800" y="6042104"/>
            <a:ext cx="115760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Link</a:t>
            </a:r>
            <a:r>
              <a:rPr sz="18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to </a:t>
            </a:r>
            <a:r>
              <a:rPr sz="18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code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12</a:t>
            </a:fld>
            <a:endParaRPr spc="6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90" dirty="0"/>
              <a:t>EDA</a:t>
            </a:r>
            <a:r>
              <a:rPr spc="80" dirty="0"/>
              <a:t> </a:t>
            </a:r>
            <a:r>
              <a:rPr dirty="0"/>
              <a:t>with</a:t>
            </a:r>
            <a:r>
              <a:rPr spc="70" dirty="0"/>
              <a:t> </a:t>
            </a:r>
            <a:r>
              <a:rPr spc="-355" dirty="0"/>
              <a:t>SQL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575" y="1901253"/>
            <a:ext cx="10342880" cy="3838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Folium</a:t>
            </a:r>
            <a:r>
              <a:rPr sz="1800" spc="-1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map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object</a:t>
            </a:r>
            <a:r>
              <a:rPr sz="1800" spc="-1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is</a:t>
            </a:r>
            <a:r>
              <a:rPr sz="18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18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map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centered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on</a:t>
            </a:r>
            <a:r>
              <a:rPr sz="18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40" dirty="0">
                <a:solidFill>
                  <a:srgbClr val="292929"/>
                </a:solidFill>
                <a:latin typeface="Arial"/>
                <a:cs typeface="Arial"/>
              </a:rPr>
              <a:t>NASA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Arial"/>
                <a:cs typeface="Arial"/>
              </a:rPr>
              <a:t>Johnson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Arial"/>
                <a:cs typeface="Arial"/>
              </a:rPr>
              <a:t>Space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Center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at</a:t>
            </a:r>
            <a:r>
              <a:rPr sz="18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Houson,</a:t>
            </a:r>
            <a:r>
              <a:rPr sz="1800" spc="-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Texas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295"/>
              </a:spcBef>
              <a:buChar char="•"/>
              <a:tabLst>
                <a:tab pos="698500" algn="l"/>
              </a:tabLst>
            </a:pPr>
            <a:r>
              <a:rPr sz="1400" spc="-75" dirty="0">
                <a:solidFill>
                  <a:srgbClr val="292929"/>
                </a:solidFill>
                <a:latin typeface="Arial"/>
                <a:cs typeface="Arial"/>
              </a:rPr>
              <a:t>Red</a:t>
            </a:r>
            <a:r>
              <a:rPr sz="1400" spc="-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Arial"/>
                <a:cs typeface="Arial"/>
              </a:rPr>
              <a:t>circle</a:t>
            </a:r>
            <a:r>
              <a:rPr sz="1400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at</a:t>
            </a:r>
            <a:r>
              <a:rPr sz="14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292929"/>
                </a:solidFill>
                <a:latin typeface="Arial"/>
                <a:cs typeface="Arial"/>
              </a:rPr>
              <a:t>NASA</a:t>
            </a:r>
            <a:r>
              <a:rPr sz="14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Arial"/>
                <a:cs typeface="Arial"/>
              </a:rPr>
              <a:t>Johnson</a:t>
            </a:r>
            <a:r>
              <a:rPr sz="14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Arial"/>
                <a:cs typeface="Arial"/>
              </a:rPr>
              <a:t>Space</a:t>
            </a:r>
            <a:r>
              <a:rPr sz="14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Arial"/>
                <a:cs typeface="Arial"/>
              </a:rPr>
              <a:t>Center's</a:t>
            </a:r>
            <a:r>
              <a:rPr sz="1400" spc="-1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Arial"/>
                <a:cs typeface="Arial"/>
              </a:rPr>
              <a:t>coordinate</a:t>
            </a:r>
            <a:r>
              <a:rPr sz="1400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with</a:t>
            </a:r>
            <a:r>
              <a:rPr sz="1400" spc="-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label</a:t>
            </a:r>
            <a:r>
              <a:rPr sz="1400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Arial"/>
                <a:cs typeface="Arial"/>
              </a:rPr>
              <a:t>showing</a:t>
            </a:r>
            <a:r>
              <a:rPr sz="14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its</a:t>
            </a: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Arial"/>
                <a:cs typeface="Arial"/>
              </a:rPr>
              <a:t>name</a:t>
            </a:r>
            <a:r>
              <a:rPr sz="14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(folium.Circle,</a:t>
            </a:r>
            <a:r>
              <a:rPr sz="1500" i="1" spc="-1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25" dirty="0">
                <a:solidFill>
                  <a:srgbClr val="292929"/>
                </a:solidFill>
                <a:latin typeface="Arial"/>
                <a:cs typeface="Arial"/>
              </a:rPr>
              <a:t>folium.map.Marker).</a:t>
            </a:r>
            <a:endParaRPr sz="1500">
              <a:latin typeface="Arial"/>
              <a:cs typeface="Arial"/>
            </a:endParaRPr>
          </a:p>
          <a:p>
            <a:pPr marL="699135" marR="1029335" lvl="1" indent="-229235">
              <a:lnSpc>
                <a:spcPts val="1650"/>
              </a:lnSpc>
              <a:spcBef>
                <a:spcPts val="1460"/>
              </a:spcBef>
              <a:buChar char="•"/>
              <a:tabLst>
                <a:tab pos="699135" algn="l"/>
              </a:tabLst>
            </a:pPr>
            <a:r>
              <a:rPr sz="1400" spc="-75" dirty="0">
                <a:solidFill>
                  <a:srgbClr val="292929"/>
                </a:solidFill>
                <a:latin typeface="Arial"/>
                <a:cs typeface="Arial"/>
              </a:rPr>
              <a:t>Red</a:t>
            </a:r>
            <a:r>
              <a:rPr sz="1400" spc="-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Arial"/>
                <a:cs typeface="Arial"/>
              </a:rPr>
              <a:t>circles</a:t>
            </a:r>
            <a:r>
              <a:rPr sz="1400" spc="-11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at</a:t>
            </a:r>
            <a:r>
              <a:rPr sz="14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Arial"/>
                <a:cs typeface="Arial"/>
              </a:rPr>
              <a:t>each</a:t>
            </a: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site</a:t>
            </a:r>
            <a:r>
              <a:rPr sz="14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coordinates</a:t>
            </a:r>
            <a:r>
              <a:rPr sz="1400" spc="-11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with</a:t>
            </a: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label</a:t>
            </a:r>
            <a:r>
              <a:rPr sz="1400" spc="-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Arial"/>
                <a:cs typeface="Arial"/>
              </a:rPr>
              <a:t>showing</a:t>
            </a:r>
            <a:r>
              <a:rPr sz="14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site</a:t>
            </a:r>
            <a:r>
              <a:rPr sz="1400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name</a:t>
            </a:r>
            <a:r>
              <a:rPr sz="1400" spc="1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(folium.Circle,</a:t>
            </a:r>
            <a:r>
              <a:rPr sz="1500" i="1" spc="-1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60" dirty="0">
                <a:solidFill>
                  <a:srgbClr val="292929"/>
                </a:solidFill>
                <a:latin typeface="Arial"/>
                <a:cs typeface="Arial"/>
              </a:rPr>
              <a:t>folium.map.Marker, </a:t>
            </a:r>
            <a:r>
              <a:rPr sz="1500" i="1" spc="-45" dirty="0">
                <a:solidFill>
                  <a:srgbClr val="292929"/>
                </a:solidFill>
                <a:latin typeface="Arial"/>
                <a:cs typeface="Arial"/>
              </a:rPr>
              <a:t>folium.features.DivIcon).</a:t>
            </a:r>
            <a:endParaRPr sz="1500">
              <a:latin typeface="Arial"/>
              <a:cs typeface="Arial"/>
            </a:endParaRPr>
          </a:p>
          <a:p>
            <a:pPr marL="698500" lvl="1" indent="-228600">
              <a:lnSpc>
                <a:spcPts val="1614"/>
              </a:lnSpc>
              <a:spcBef>
                <a:spcPts val="1425"/>
              </a:spcBef>
              <a:buChar char="•"/>
              <a:tabLst>
                <a:tab pos="698500" algn="l"/>
              </a:tabLst>
            </a:pPr>
            <a:r>
              <a:rPr sz="1400" spc="-75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400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grouping</a:t>
            </a:r>
            <a:r>
              <a:rPr sz="1400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14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points</a:t>
            </a:r>
            <a:r>
              <a:rPr sz="14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in a</a:t>
            </a:r>
            <a:r>
              <a:rPr sz="14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Arial"/>
                <a:cs typeface="Arial"/>
              </a:rPr>
              <a:t>cluster</a:t>
            </a:r>
            <a:r>
              <a:rPr sz="1400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14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display</a:t>
            </a:r>
            <a:r>
              <a:rPr sz="1400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multiple</a:t>
            </a:r>
            <a:r>
              <a:rPr sz="1400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400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different</a:t>
            </a:r>
            <a:r>
              <a:rPr sz="1400" spc="-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information</a:t>
            </a:r>
            <a:r>
              <a:rPr sz="1400" spc="-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for</a:t>
            </a:r>
            <a:r>
              <a:rPr sz="1400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4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Arial"/>
                <a:cs typeface="Arial"/>
              </a:rPr>
              <a:t>same</a:t>
            </a:r>
            <a:r>
              <a:rPr sz="14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coordinates</a:t>
            </a:r>
            <a:endParaRPr sz="1400">
              <a:latin typeface="Arial"/>
              <a:cs typeface="Arial"/>
            </a:endParaRPr>
          </a:p>
          <a:p>
            <a:pPr marL="699135">
              <a:lnSpc>
                <a:spcPts val="1735"/>
              </a:lnSpc>
            </a:pPr>
            <a:r>
              <a:rPr sz="1500" i="1" spc="-50" dirty="0">
                <a:solidFill>
                  <a:srgbClr val="292929"/>
                </a:solidFill>
                <a:latin typeface="Arial"/>
                <a:cs typeface="Arial"/>
              </a:rPr>
              <a:t>(folium.plugins.MarkerCluster).</a:t>
            </a:r>
            <a:endParaRPr sz="1500">
              <a:latin typeface="Arial"/>
              <a:cs typeface="Arial"/>
            </a:endParaRPr>
          </a:p>
          <a:p>
            <a:pPr marL="698500" lvl="1" indent="-228600">
              <a:lnSpc>
                <a:spcPts val="1614"/>
              </a:lnSpc>
              <a:spcBef>
                <a:spcPts val="1380"/>
              </a:spcBef>
              <a:buChar char="•"/>
              <a:tabLst>
                <a:tab pos="698500" algn="l"/>
              </a:tabLst>
            </a:pPr>
            <a:r>
              <a:rPr sz="1400" spc="-35" dirty="0">
                <a:solidFill>
                  <a:srgbClr val="292929"/>
                </a:solidFill>
                <a:latin typeface="Arial"/>
                <a:cs typeface="Arial"/>
              </a:rPr>
              <a:t>Markers</a:t>
            </a:r>
            <a:r>
              <a:rPr sz="1400" spc="-11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14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show</a:t>
            </a:r>
            <a:r>
              <a:rPr sz="14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Arial"/>
                <a:cs typeface="Arial"/>
              </a:rPr>
              <a:t>successful</a:t>
            </a:r>
            <a:r>
              <a:rPr sz="14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400" spc="-55" dirty="0">
                <a:solidFill>
                  <a:srgbClr val="292929"/>
                </a:solidFill>
                <a:latin typeface="Arial"/>
                <a:cs typeface="Arial"/>
              </a:rPr>
              <a:t>unsuccessful</a:t>
            </a:r>
            <a:r>
              <a:rPr sz="14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Arial"/>
                <a:cs typeface="Arial"/>
              </a:rPr>
              <a:t>landings.</a:t>
            </a:r>
            <a:r>
              <a:rPr sz="1400" spc="-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50" dirty="0">
                <a:solidFill>
                  <a:srgbClr val="00AF50"/>
                </a:solidFill>
                <a:latin typeface="Arial"/>
                <a:cs typeface="Arial"/>
              </a:rPr>
              <a:t>Green</a:t>
            </a:r>
            <a:r>
              <a:rPr sz="1400" spc="-9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for</a:t>
            </a:r>
            <a:r>
              <a:rPr sz="14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Arial"/>
                <a:cs typeface="Arial"/>
              </a:rPr>
              <a:t>successful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 landing</a:t>
            </a:r>
            <a:r>
              <a:rPr sz="1400" spc="-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75" dirty="0">
                <a:solidFill>
                  <a:srgbClr val="FF0000"/>
                </a:solidFill>
                <a:latin typeface="Arial"/>
                <a:cs typeface="Arial"/>
              </a:rPr>
              <a:t>Red</a:t>
            </a:r>
            <a:r>
              <a:rPr sz="1400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for</a:t>
            </a:r>
            <a:r>
              <a:rPr sz="1400" spc="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Arial"/>
                <a:cs typeface="Arial"/>
              </a:rPr>
              <a:t>unsuccessful</a:t>
            </a:r>
            <a:r>
              <a:rPr sz="14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landing.</a:t>
            </a:r>
            <a:endParaRPr sz="1400">
              <a:latin typeface="Arial"/>
              <a:cs typeface="Arial"/>
            </a:endParaRPr>
          </a:p>
          <a:p>
            <a:pPr marL="699135">
              <a:lnSpc>
                <a:spcPts val="1735"/>
              </a:lnSpc>
            </a:pPr>
            <a:r>
              <a:rPr sz="1500" i="1" spc="-85" dirty="0">
                <a:solidFill>
                  <a:srgbClr val="292929"/>
                </a:solidFill>
                <a:latin typeface="Arial"/>
                <a:cs typeface="Arial"/>
              </a:rPr>
              <a:t>(folium.map.Marker,</a:t>
            </a:r>
            <a:r>
              <a:rPr sz="1500" i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10" dirty="0">
                <a:solidFill>
                  <a:srgbClr val="292929"/>
                </a:solidFill>
                <a:latin typeface="Arial"/>
                <a:cs typeface="Arial"/>
              </a:rPr>
              <a:t>folium.Icon).</a:t>
            </a:r>
            <a:endParaRPr sz="1500">
              <a:latin typeface="Arial"/>
              <a:cs typeface="Arial"/>
            </a:endParaRPr>
          </a:p>
          <a:p>
            <a:pPr marL="698500" lvl="1" indent="-228600">
              <a:lnSpc>
                <a:spcPts val="1655"/>
              </a:lnSpc>
              <a:spcBef>
                <a:spcPts val="1375"/>
              </a:spcBef>
              <a:buChar char="•"/>
              <a:tabLst>
                <a:tab pos="698500" algn="l"/>
              </a:tabLst>
            </a:pPr>
            <a:r>
              <a:rPr sz="1400" spc="-35" dirty="0">
                <a:solidFill>
                  <a:srgbClr val="292929"/>
                </a:solidFill>
                <a:latin typeface="Arial"/>
                <a:cs typeface="Arial"/>
              </a:rPr>
              <a:t>Markers</a:t>
            </a:r>
            <a:r>
              <a:rPr sz="1400" spc="-1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14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show</a:t>
            </a:r>
            <a:r>
              <a:rPr sz="14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Arial"/>
                <a:cs typeface="Arial"/>
              </a:rPr>
              <a:t>distance</a:t>
            </a:r>
            <a:r>
              <a:rPr sz="1400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between</a:t>
            </a:r>
            <a:r>
              <a:rPr sz="1400" spc="-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1400" spc="-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site</a:t>
            </a:r>
            <a:r>
              <a:rPr sz="14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14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key</a:t>
            </a:r>
            <a:r>
              <a:rPr sz="14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locations</a:t>
            </a:r>
            <a:r>
              <a:rPr sz="1400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Arial"/>
                <a:cs typeface="Arial"/>
              </a:rPr>
              <a:t>(railway,</a:t>
            </a:r>
            <a:r>
              <a:rPr sz="1400" spc="-35" dirty="0">
                <a:solidFill>
                  <a:srgbClr val="292929"/>
                </a:solidFill>
                <a:latin typeface="Arial"/>
                <a:cs typeface="Arial"/>
              </a:rPr>
              <a:t> highway,</a:t>
            </a:r>
            <a:r>
              <a:rPr sz="1400" spc="-11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Arial"/>
                <a:cs typeface="Arial"/>
              </a:rPr>
              <a:t>coastway,</a:t>
            </a:r>
            <a:r>
              <a:rPr sz="14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city)</a:t>
            </a:r>
            <a:r>
              <a:rPr sz="14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4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plot</a:t>
            </a:r>
            <a:r>
              <a:rPr sz="14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14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line</a:t>
            </a:r>
            <a:r>
              <a:rPr sz="1400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between</a:t>
            </a:r>
            <a:r>
              <a:rPr sz="1400" spc="-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them.</a:t>
            </a:r>
            <a:endParaRPr sz="1400">
              <a:latin typeface="Arial"/>
              <a:cs typeface="Arial"/>
            </a:endParaRPr>
          </a:p>
          <a:p>
            <a:pPr marL="699135">
              <a:lnSpc>
                <a:spcPts val="1775"/>
              </a:lnSpc>
            </a:pPr>
            <a:r>
              <a:rPr sz="1500" i="1" spc="-85" dirty="0">
                <a:solidFill>
                  <a:srgbClr val="292929"/>
                </a:solidFill>
                <a:latin typeface="Arial"/>
                <a:cs typeface="Arial"/>
              </a:rPr>
              <a:t>(folium.map.Marker,</a:t>
            </a:r>
            <a:r>
              <a:rPr sz="1500" i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85" dirty="0">
                <a:solidFill>
                  <a:srgbClr val="292929"/>
                </a:solidFill>
                <a:latin typeface="Arial"/>
                <a:cs typeface="Arial"/>
              </a:rPr>
              <a:t>folium.PolyLine,</a:t>
            </a:r>
            <a:r>
              <a:rPr sz="1500" i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35" dirty="0">
                <a:solidFill>
                  <a:srgbClr val="292929"/>
                </a:solidFill>
                <a:latin typeface="Arial"/>
                <a:cs typeface="Arial"/>
              </a:rPr>
              <a:t>folium.features.DivIcon</a:t>
            </a:r>
            <a:r>
              <a:rPr sz="1400" i="1" spc="-35" dirty="0">
                <a:solidFill>
                  <a:srgbClr val="292929"/>
                </a:solidFill>
                <a:latin typeface="Carlito"/>
                <a:cs typeface="Carlito"/>
              </a:rPr>
              <a:t>)</a:t>
            </a:r>
            <a:endParaRPr sz="1400">
              <a:latin typeface="Carlito"/>
              <a:cs typeface="Carlito"/>
            </a:endParaRPr>
          </a:p>
          <a:p>
            <a:pPr marL="241300" marR="83185" indent="-229235">
              <a:lnSpc>
                <a:spcPct val="100800"/>
              </a:lnSpc>
              <a:spcBef>
                <a:spcPts val="1340"/>
              </a:spcBef>
              <a:buChar char="•"/>
              <a:tabLst>
                <a:tab pos="241300" algn="l"/>
              </a:tabLst>
            </a:pP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These</a:t>
            </a: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objects</a:t>
            </a: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are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created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18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order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18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understand</a:t>
            </a:r>
            <a:r>
              <a:rPr sz="1800" spc="-1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better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 problem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data. </a:t>
            </a:r>
            <a:r>
              <a:rPr sz="1800" spc="-160" dirty="0">
                <a:solidFill>
                  <a:srgbClr val="292929"/>
                </a:solidFill>
                <a:latin typeface="Arial"/>
                <a:cs typeface="Arial"/>
              </a:rPr>
              <a:t>We</a:t>
            </a:r>
            <a:r>
              <a:rPr sz="18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can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 show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easily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all</a:t>
            </a:r>
            <a:r>
              <a:rPr sz="18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1800" spc="-1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sites,</a:t>
            </a:r>
            <a:r>
              <a:rPr sz="1800" spc="-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their</a:t>
            </a:r>
            <a:r>
              <a:rPr sz="18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surroundings</a:t>
            </a: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number</a:t>
            </a: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18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successful</a:t>
            </a:r>
            <a:r>
              <a:rPr sz="1800" spc="-1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unsuccessful</a:t>
            </a:r>
            <a:r>
              <a:rPr sz="1800" spc="-1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landings.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2800" y="6042104"/>
            <a:ext cx="115760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Link</a:t>
            </a:r>
            <a:r>
              <a:rPr sz="18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to </a:t>
            </a:r>
            <a:r>
              <a:rPr sz="18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code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13</a:t>
            </a:fld>
            <a:endParaRPr spc="6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Build</a:t>
            </a:r>
            <a:r>
              <a:rPr spc="-135" dirty="0"/>
              <a:t> </a:t>
            </a:r>
            <a:r>
              <a:rPr dirty="0"/>
              <a:t>an</a:t>
            </a:r>
            <a:r>
              <a:rPr spc="-95" dirty="0"/>
              <a:t> </a:t>
            </a:r>
            <a:r>
              <a:rPr spc="-40" dirty="0"/>
              <a:t>Interactive</a:t>
            </a:r>
            <a:r>
              <a:rPr spc="5" dirty="0"/>
              <a:t> </a:t>
            </a:r>
            <a:r>
              <a:rPr spc="-20" dirty="0"/>
              <a:t>Map</a:t>
            </a:r>
            <a:r>
              <a:rPr spc="-75" dirty="0"/>
              <a:t> </a:t>
            </a:r>
            <a:r>
              <a:rPr dirty="0"/>
              <a:t>with</a:t>
            </a:r>
            <a:r>
              <a:rPr spc="-35" dirty="0"/>
              <a:t> </a:t>
            </a:r>
            <a:r>
              <a:rPr spc="-10" dirty="0"/>
              <a:t>Folium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14692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Build</a:t>
            </a:r>
            <a:r>
              <a:rPr spc="-95" dirty="0"/>
              <a:t> </a:t>
            </a:r>
            <a:r>
              <a:rPr dirty="0"/>
              <a:t>a</a:t>
            </a:r>
            <a:r>
              <a:rPr spc="-55" dirty="0"/>
              <a:t> </a:t>
            </a:r>
            <a:r>
              <a:rPr spc="-45" dirty="0"/>
              <a:t>Dashboard</a:t>
            </a:r>
            <a:r>
              <a:rPr spc="40" dirty="0"/>
              <a:t> </a:t>
            </a:r>
            <a:r>
              <a:rPr dirty="0"/>
              <a:t>with</a:t>
            </a:r>
            <a:r>
              <a:rPr spc="-40" dirty="0"/>
              <a:t> </a:t>
            </a:r>
            <a:r>
              <a:rPr dirty="0"/>
              <a:t>Plotly</a:t>
            </a:r>
            <a:r>
              <a:rPr spc="-5" dirty="0"/>
              <a:t> </a:t>
            </a:r>
            <a:r>
              <a:rPr spc="-75" dirty="0"/>
              <a:t>Dash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9312" y="1842198"/>
            <a:ext cx="10541000" cy="45142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"/>
              </a:spcBef>
              <a:buChar char="•"/>
              <a:tabLst>
                <a:tab pos="241300" algn="l"/>
              </a:tabLst>
            </a:pPr>
            <a:r>
              <a:rPr sz="2000" spc="-50" dirty="0">
                <a:solidFill>
                  <a:srgbClr val="292929"/>
                </a:solidFill>
                <a:latin typeface="Arial"/>
                <a:cs typeface="Arial"/>
              </a:rPr>
              <a:t>Dashboard</a:t>
            </a:r>
            <a:r>
              <a:rPr sz="2000" spc="-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Arial"/>
                <a:cs typeface="Arial"/>
              </a:rPr>
              <a:t>has</a:t>
            </a:r>
            <a:r>
              <a:rPr sz="20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Arial"/>
                <a:cs typeface="Arial"/>
              </a:rPr>
              <a:t>dropdown,</a:t>
            </a:r>
            <a:r>
              <a:rPr sz="2000" spc="-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pie</a:t>
            </a:r>
            <a:r>
              <a:rPr sz="20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chart,</a:t>
            </a:r>
            <a:r>
              <a:rPr sz="20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Arial"/>
                <a:cs typeface="Arial"/>
              </a:rPr>
              <a:t>rangeslider</a:t>
            </a:r>
            <a:r>
              <a:rPr sz="2000" spc="-1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0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Arial"/>
                <a:cs typeface="Arial"/>
              </a:rPr>
              <a:t>scatter</a:t>
            </a:r>
            <a:r>
              <a:rPr sz="2000" spc="-1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plot</a:t>
            </a:r>
            <a:r>
              <a:rPr sz="2000" spc="-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Arial"/>
                <a:cs typeface="Arial"/>
              </a:rPr>
              <a:t>components</a:t>
            </a:r>
            <a:endParaRPr sz="2000">
              <a:latin typeface="Arial"/>
              <a:cs typeface="Arial"/>
            </a:endParaRPr>
          </a:p>
          <a:p>
            <a:pPr marL="699135" lvl="1" indent="-229235">
              <a:lnSpc>
                <a:spcPts val="2120"/>
              </a:lnSpc>
              <a:spcBef>
                <a:spcPts val="1405"/>
              </a:spcBef>
              <a:buChar char="•"/>
              <a:tabLst>
                <a:tab pos="699135" algn="l"/>
              </a:tabLst>
            </a:pP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Dropdown</a:t>
            </a: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allows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30" dirty="0">
                <a:latin typeface="Arial"/>
                <a:cs typeface="Arial"/>
              </a:rPr>
              <a:t>user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65" dirty="0">
                <a:latin typeface="Arial"/>
                <a:cs typeface="Arial"/>
              </a:rPr>
              <a:t>choose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 </a:t>
            </a:r>
            <a:r>
              <a:rPr sz="1800" spc="-50" dirty="0">
                <a:latin typeface="Arial"/>
                <a:cs typeface="Arial"/>
              </a:rPr>
              <a:t>launch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site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or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all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launch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sites</a:t>
            </a:r>
            <a:endParaRPr sz="1800">
              <a:latin typeface="Arial"/>
              <a:cs typeface="Arial"/>
            </a:endParaRPr>
          </a:p>
          <a:p>
            <a:pPr marL="699135">
              <a:lnSpc>
                <a:spcPts val="2240"/>
              </a:lnSpc>
            </a:pPr>
            <a:r>
              <a:rPr sz="1900" i="1" spc="-80" dirty="0">
                <a:latin typeface="Arial"/>
                <a:cs typeface="Arial"/>
              </a:rPr>
              <a:t>(dash_core_components.Dropdown)</a:t>
            </a:r>
            <a:r>
              <a:rPr sz="1800" spc="-80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699135" marR="1195705" lvl="1" indent="-229235">
              <a:lnSpc>
                <a:spcPts val="2180"/>
              </a:lnSpc>
              <a:spcBef>
                <a:spcPts val="1405"/>
              </a:spcBef>
              <a:buChar char="•"/>
              <a:tabLst>
                <a:tab pos="699135" algn="l"/>
              </a:tabLst>
            </a:pPr>
            <a:r>
              <a:rPr sz="1800" spc="-80" dirty="0">
                <a:latin typeface="Arial"/>
                <a:cs typeface="Arial"/>
              </a:rPr>
              <a:t>Pie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chart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60" dirty="0">
                <a:latin typeface="Arial"/>
                <a:cs typeface="Arial"/>
              </a:rPr>
              <a:t>shows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total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spc="-95" dirty="0">
                <a:latin typeface="Arial"/>
                <a:cs typeface="Arial"/>
              </a:rPr>
              <a:t>success</a:t>
            </a:r>
            <a:r>
              <a:rPr sz="1800" spc="-17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and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total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failure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 the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launch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site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70" dirty="0">
                <a:latin typeface="Arial"/>
                <a:cs typeface="Arial"/>
              </a:rPr>
              <a:t>chosen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with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the </a:t>
            </a:r>
            <a:r>
              <a:rPr sz="1800" dirty="0">
                <a:latin typeface="Arial"/>
                <a:cs typeface="Arial"/>
              </a:rPr>
              <a:t>dropdown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35" dirty="0">
                <a:latin typeface="Arial"/>
                <a:cs typeface="Arial"/>
              </a:rPr>
              <a:t>component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900" i="1" spc="-35" dirty="0">
                <a:latin typeface="Arial"/>
                <a:cs typeface="Arial"/>
              </a:rPr>
              <a:t>(plotly.express.pie)</a:t>
            </a:r>
            <a:r>
              <a:rPr sz="1800" spc="-3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699135" lvl="1" indent="-229235">
              <a:lnSpc>
                <a:spcPts val="2120"/>
              </a:lnSpc>
              <a:spcBef>
                <a:spcPts val="1370"/>
              </a:spcBef>
              <a:buChar char="•"/>
              <a:tabLst>
                <a:tab pos="699135" algn="l"/>
              </a:tabLst>
            </a:pPr>
            <a:r>
              <a:rPr sz="1800" spc="-55" dirty="0">
                <a:latin typeface="Arial"/>
                <a:cs typeface="Arial"/>
              </a:rPr>
              <a:t>Rangeslider</a:t>
            </a:r>
            <a:r>
              <a:rPr sz="1800" spc="-15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allows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30" dirty="0">
                <a:latin typeface="Arial"/>
                <a:cs typeface="Arial"/>
              </a:rPr>
              <a:t>user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select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30" dirty="0">
                <a:latin typeface="Arial"/>
                <a:cs typeface="Arial"/>
              </a:rPr>
              <a:t>payload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110" dirty="0">
                <a:latin typeface="Arial"/>
                <a:cs typeface="Arial"/>
              </a:rPr>
              <a:t>mass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 a </a:t>
            </a:r>
            <a:r>
              <a:rPr sz="1800" spc="-10" dirty="0">
                <a:latin typeface="Arial"/>
                <a:cs typeface="Arial"/>
              </a:rPr>
              <a:t>fixed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range</a:t>
            </a:r>
            <a:endParaRPr sz="1800">
              <a:latin typeface="Arial"/>
              <a:cs typeface="Arial"/>
            </a:endParaRPr>
          </a:p>
          <a:p>
            <a:pPr marL="699135">
              <a:lnSpc>
                <a:spcPts val="2240"/>
              </a:lnSpc>
            </a:pPr>
            <a:r>
              <a:rPr sz="1900" i="1" spc="-95" dirty="0">
                <a:latin typeface="Arial"/>
                <a:cs typeface="Arial"/>
              </a:rPr>
              <a:t>(dash_core_components.RangeSlider)</a:t>
            </a:r>
            <a:r>
              <a:rPr sz="1800" spc="-9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699135" marR="1699895" lvl="1" indent="-229235">
              <a:lnSpc>
                <a:spcPts val="2180"/>
              </a:lnSpc>
              <a:spcBef>
                <a:spcPts val="1405"/>
              </a:spcBef>
              <a:buChar char="•"/>
              <a:tabLst>
                <a:tab pos="699135" algn="l"/>
              </a:tabLst>
            </a:pPr>
            <a:r>
              <a:rPr sz="1800" spc="-55" dirty="0">
                <a:latin typeface="Arial"/>
                <a:cs typeface="Arial"/>
              </a:rPr>
              <a:t>Scatter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chart</a:t>
            </a:r>
            <a:r>
              <a:rPr sz="1800" spc="-50" dirty="0">
                <a:latin typeface="Arial"/>
                <a:cs typeface="Arial"/>
              </a:rPr>
              <a:t> shows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relationship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35" dirty="0">
                <a:latin typeface="Arial"/>
                <a:cs typeface="Arial"/>
              </a:rPr>
              <a:t>between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two </a:t>
            </a:r>
            <a:r>
              <a:rPr sz="1800" spc="-45" dirty="0">
                <a:latin typeface="Arial"/>
                <a:cs typeface="Arial"/>
              </a:rPr>
              <a:t>variables,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particular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110" dirty="0">
                <a:latin typeface="Arial"/>
                <a:cs typeface="Arial"/>
              </a:rPr>
              <a:t>Success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vs </a:t>
            </a:r>
            <a:r>
              <a:rPr sz="1800" spc="-65" dirty="0">
                <a:latin typeface="Arial"/>
                <a:cs typeface="Arial"/>
              </a:rPr>
              <a:t>Payload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110" dirty="0">
                <a:latin typeface="Arial"/>
                <a:cs typeface="Arial"/>
              </a:rPr>
              <a:t>Mass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900" i="1" spc="-45" dirty="0">
                <a:latin typeface="Arial"/>
                <a:cs typeface="Arial"/>
              </a:rPr>
              <a:t>(plotly.express.scatter)</a:t>
            </a:r>
            <a:r>
              <a:rPr sz="1800" spc="-4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30"/>
              </a:spcBef>
            </a:pPr>
            <a:endParaRPr sz="1800">
              <a:latin typeface="Arial"/>
              <a:cs typeface="Arial"/>
            </a:endParaRPr>
          </a:p>
          <a:p>
            <a:pPr marL="13970">
              <a:lnSpc>
                <a:spcPct val="100000"/>
              </a:lnSpc>
              <a:spcBef>
                <a:spcPts val="5"/>
              </a:spcBef>
            </a:pP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Link</a:t>
            </a:r>
            <a:r>
              <a:rPr sz="18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to </a:t>
            </a:r>
            <a:r>
              <a:rPr sz="18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code</a:t>
            </a:r>
            <a:endParaRPr sz="1800">
              <a:latin typeface="Carlito"/>
              <a:cs typeface="Carlito"/>
            </a:endParaRPr>
          </a:p>
          <a:p>
            <a:pPr marR="5080" algn="r">
              <a:lnSpc>
                <a:spcPct val="100000"/>
              </a:lnSpc>
              <a:spcBef>
                <a:spcPts val="1100"/>
              </a:spcBef>
            </a:pPr>
            <a:r>
              <a:rPr sz="1550" spc="80" dirty="0">
                <a:solidFill>
                  <a:srgbClr val="1C7CDB"/>
                </a:solidFill>
                <a:latin typeface="Arial"/>
                <a:cs typeface="Arial"/>
              </a:rPr>
              <a:t>14</a:t>
            </a:r>
            <a:endParaRPr sz="1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80" dirty="0">
                <a:solidFill>
                  <a:srgbClr val="1C7CDB"/>
                </a:solidFill>
                <a:latin typeface="Arial"/>
                <a:cs typeface="Arial"/>
              </a:rPr>
              <a:t>15</a:t>
            </a:r>
            <a:endParaRPr sz="15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616518"/>
            <a:ext cx="6335395" cy="417893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00"/>
              </a:spcBef>
              <a:buChar char="•"/>
              <a:tabLst>
                <a:tab pos="241300" algn="l"/>
              </a:tabLst>
            </a:pP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1800" spc="-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preparation</a:t>
            </a:r>
            <a:endParaRPr sz="1800">
              <a:latin typeface="Arial"/>
              <a:cs typeface="Arial"/>
            </a:endParaRPr>
          </a:p>
          <a:p>
            <a:pPr marL="699135" lvl="1" indent="-229235">
              <a:lnSpc>
                <a:spcPct val="100000"/>
              </a:lnSpc>
              <a:spcBef>
                <a:spcPts val="420"/>
              </a:spcBef>
              <a:buChar char="•"/>
              <a:tabLst>
                <a:tab pos="699135" algn="l"/>
              </a:tabLst>
            </a:pPr>
            <a:r>
              <a:rPr sz="1400" spc="-20" dirty="0">
                <a:solidFill>
                  <a:srgbClr val="292929"/>
                </a:solidFill>
                <a:latin typeface="Arial"/>
                <a:cs typeface="Arial"/>
              </a:rPr>
              <a:t>Load</a:t>
            </a:r>
            <a:r>
              <a:rPr sz="1400" spc="-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dataset</a:t>
            </a:r>
            <a:endParaRPr sz="1400">
              <a:latin typeface="Arial"/>
              <a:cs typeface="Arial"/>
            </a:endParaRPr>
          </a:p>
          <a:p>
            <a:pPr marL="699135" lvl="1" indent="-229235">
              <a:lnSpc>
                <a:spcPct val="100000"/>
              </a:lnSpc>
              <a:spcBef>
                <a:spcPts val="345"/>
              </a:spcBef>
              <a:buChar char="•"/>
              <a:tabLst>
                <a:tab pos="699135" algn="l"/>
              </a:tabLst>
            </a:pPr>
            <a:r>
              <a:rPr sz="1400" spc="-30" dirty="0">
                <a:solidFill>
                  <a:srgbClr val="292929"/>
                </a:solidFill>
                <a:latin typeface="Arial"/>
                <a:cs typeface="Arial"/>
              </a:rPr>
              <a:t>Normalize</a:t>
            </a:r>
            <a:r>
              <a:rPr sz="1400" spc="-20" dirty="0">
                <a:solidFill>
                  <a:srgbClr val="292929"/>
                </a:solidFill>
                <a:latin typeface="Arial"/>
                <a:cs typeface="Arial"/>
              </a:rPr>
              <a:t> data</a:t>
            </a:r>
            <a:endParaRPr sz="1400">
              <a:latin typeface="Arial"/>
              <a:cs typeface="Arial"/>
            </a:endParaRPr>
          </a:p>
          <a:p>
            <a:pPr marL="699135" lvl="1" indent="-229235">
              <a:lnSpc>
                <a:spcPct val="100000"/>
              </a:lnSpc>
              <a:spcBef>
                <a:spcPts val="275"/>
              </a:spcBef>
              <a:buChar char="•"/>
              <a:tabLst>
                <a:tab pos="699135" algn="l"/>
              </a:tabLst>
            </a:pP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Split</a:t>
            </a:r>
            <a:r>
              <a:rPr sz="1400" spc="-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into</a:t>
            </a:r>
            <a:r>
              <a:rPr sz="14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training</a:t>
            </a:r>
            <a:r>
              <a:rPr sz="1400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400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test</a:t>
            </a:r>
            <a:r>
              <a:rPr sz="1400" spc="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Arial"/>
                <a:cs typeface="Arial"/>
              </a:rPr>
              <a:t>sets.</a:t>
            </a:r>
            <a:endParaRPr sz="1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95"/>
              </a:spcBef>
              <a:buChar char="•"/>
              <a:tabLst>
                <a:tab pos="241300" algn="l"/>
              </a:tabLst>
            </a:pP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Model</a:t>
            </a: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preparation</a:t>
            </a:r>
            <a:endParaRPr sz="1800">
              <a:latin typeface="Arial"/>
              <a:cs typeface="Arial"/>
            </a:endParaRPr>
          </a:p>
          <a:p>
            <a:pPr marL="699135" lvl="1" indent="-229235">
              <a:lnSpc>
                <a:spcPct val="100000"/>
              </a:lnSpc>
              <a:spcBef>
                <a:spcPts val="420"/>
              </a:spcBef>
              <a:buChar char="•"/>
              <a:tabLst>
                <a:tab pos="699135" algn="l"/>
              </a:tabLst>
            </a:pPr>
            <a:r>
              <a:rPr sz="1400" spc="-35" dirty="0">
                <a:solidFill>
                  <a:srgbClr val="292929"/>
                </a:solidFill>
                <a:latin typeface="Arial"/>
                <a:cs typeface="Arial"/>
              </a:rPr>
              <a:t>Selection</a:t>
            </a:r>
            <a:r>
              <a:rPr sz="1400" spc="-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14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Arial"/>
                <a:cs typeface="Arial"/>
              </a:rPr>
              <a:t>machine</a:t>
            </a:r>
            <a:r>
              <a:rPr sz="1400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learning</a:t>
            </a:r>
            <a:r>
              <a:rPr sz="1400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algorithms</a:t>
            </a:r>
            <a:endParaRPr sz="1400">
              <a:latin typeface="Arial"/>
              <a:cs typeface="Arial"/>
            </a:endParaRPr>
          </a:p>
          <a:p>
            <a:pPr marL="699135" lvl="1" indent="-229235">
              <a:lnSpc>
                <a:spcPct val="100000"/>
              </a:lnSpc>
              <a:spcBef>
                <a:spcPts val="350"/>
              </a:spcBef>
              <a:buChar char="•"/>
              <a:tabLst>
                <a:tab pos="699135" algn="l"/>
              </a:tabLst>
            </a:pPr>
            <a:r>
              <a:rPr sz="1400" spc="-45" dirty="0">
                <a:solidFill>
                  <a:srgbClr val="292929"/>
                </a:solidFill>
                <a:latin typeface="Arial"/>
                <a:cs typeface="Arial"/>
              </a:rPr>
              <a:t>Set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parameters</a:t>
            </a:r>
            <a:r>
              <a:rPr sz="1400" spc="-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for</a:t>
            </a:r>
            <a:r>
              <a:rPr sz="1400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Arial"/>
                <a:cs typeface="Arial"/>
              </a:rPr>
              <a:t>each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 algorithm</a:t>
            </a:r>
            <a:r>
              <a:rPr sz="1400" spc="-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14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GridSearchCV</a:t>
            </a:r>
            <a:endParaRPr sz="1400">
              <a:latin typeface="Arial"/>
              <a:cs typeface="Arial"/>
            </a:endParaRPr>
          </a:p>
          <a:p>
            <a:pPr marL="699135" lvl="1" indent="-229235">
              <a:lnSpc>
                <a:spcPct val="100000"/>
              </a:lnSpc>
              <a:spcBef>
                <a:spcPts val="350"/>
              </a:spcBef>
              <a:buChar char="•"/>
              <a:tabLst>
                <a:tab pos="699135" algn="l"/>
              </a:tabLst>
            </a:pP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Training</a:t>
            </a:r>
            <a:r>
              <a:rPr sz="14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Arial"/>
                <a:cs typeface="Arial"/>
              </a:rPr>
              <a:t>GridSearchModel</a:t>
            </a:r>
            <a:r>
              <a:rPr sz="14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models</a:t>
            </a:r>
            <a:r>
              <a:rPr sz="1400" spc="-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with</a:t>
            </a:r>
            <a:r>
              <a:rPr sz="1400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training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 dataset</a:t>
            </a:r>
            <a:endParaRPr sz="1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20"/>
              </a:spcBef>
              <a:buChar char="•"/>
              <a:tabLst>
                <a:tab pos="241300" algn="l"/>
              </a:tabLst>
            </a:pP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Model</a:t>
            </a: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evaluation</a:t>
            </a:r>
            <a:endParaRPr sz="1800">
              <a:latin typeface="Arial"/>
              <a:cs typeface="Arial"/>
            </a:endParaRPr>
          </a:p>
          <a:p>
            <a:pPr marL="699135" lvl="1" indent="-229235">
              <a:lnSpc>
                <a:spcPct val="100000"/>
              </a:lnSpc>
              <a:spcBef>
                <a:spcPts val="415"/>
              </a:spcBef>
              <a:buChar char="•"/>
              <a:tabLst>
                <a:tab pos="699135" algn="l"/>
              </a:tabLst>
            </a:pPr>
            <a:r>
              <a:rPr sz="1400" spc="-45" dirty="0">
                <a:solidFill>
                  <a:srgbClr val="292929"/>
                </a:solidFill>
                <a:latin typeface="Arial"/>
                <a:cs typeface="Arial"/>
              </a:rPr>
              <a:t>Get</a:t>
            </a:r>
            <a:r>
              <a:rPr sz="14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best</a:t>
            </a:r>
            <a:r>
              <a:rPr sz="1400" spc="-1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Arial"/>
                <a:cs typeface="Arial"/>
              </a:rPr>
              <a:t>hyperparameters</a:t>
            </a:r>
            <a:r>
              <a:rPr sz="1400" spc="-11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for</a:t>
            </a:r>
            <a:r>
              <a:rPr sz="1400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Arial"/>
                <a:cs typeface="Arial"/>
              </a:rPr>
              <a:t>each</a:t>
            </a:r>
            <a:r>
              <a:rPr sz="14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type</a:t>
            </a:r>
            <a:r>
              <a:rPr sz="1400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14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model</a:t>
            </a:r>
            <a:endParaRPr sz="1400">
              <a:latin typeface="Arial"/>
              <a:cs typeface="Arial"/>
            </a:endParaRPr>
          </a:p>
          <a:p>
            <a:pPr marL="699135" lvl="1" indent="-229235">
              <a:lnSpc>
                <a:spcPct val="100000"/>
              </a:lnSpc>
              <a:spcBef>
                <a:spcPts val="350"/>
              </a:spcBef>
              <a:buChar char="•"/>
              <a:tabLst>
                <a:tab pos="699135" algn="l"/>
              </a:tabLst>
            </a:pPr>
            <a:r>
              <a:rPr sz="1400" spc="-40" dirty="0">
                <a:solidFill>
                  <a:srgbClr val="292929"/>
                </a:solidFill>
                <a:latin typeface="Arial"/>
                <a:cs typeface="Arial"/>
              </a:rPr>
              <a:t>Compute</a:t>
            </a:r>
            <a:r>
              <a:rPr sz="1400" spc="-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Arial"/>
                <a:cs typeface="Arial"/>
              </a:rPr>
              <a:t>accuracy</a:t>
            </a:r>
            <a:r>
              <a:rPr sz="14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for</a:t>
            </a:r>
            <a:r>
              <a:rPr sz="1400" spc="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Arial"/>
                <a:cs typeface="Arial"/>
              </a:rPr>
              <a:t>each</a:t>
            </a: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model</a:t>
            </a:r>
            <a:r>
              <a:rPr sz="1400" spc="-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with</a:t>
            </a: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test</a:t>
            </a:r>
            <a:r>
              <a:rPr sz="14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dataset</a:t>
            </a:r>
            <a:endParaRPr sz="1400">
              <a:latin typeface="Arial"/>
              <a:cs typeface="Arial"/>
            </a:endParaRPr>
          </a:p>
          <a:p>
            <a:pPr marL="699135" lvl="1" indent="-229235">
              <a:lnSpc>
                <a:spcPct val="100000"/>
              </a:lnSpc>
              <a:spcBef>
                <a:spcPts val="345"/>
              </a:spcBef>
              <a:buChar char="•"/>
              <a:tabLst>
                <a:tab pos="699135" algn="l"/>
              </a:tabLst>
            </a:pP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Plot</a:t>
            </a:r>
            <a:r>
              <a:rPr sz="1400" spc="-45" dirty="0">
                <a:solidFill>
                  <a:srgbClr val="292929"/>
                </a:solidFill>
                <a:latin typeface="Arial"/>
                <a:cs typeface="Arial"/>
              </a:rPr>
              <a:t> Confusion</a:t>
            </a:r>
            <a:r>
              <a:rPr sz="1400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Matrix</a:t>
            </a:r>
            <a:endParaRPr sz="1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400"/>
              </a:spcBef>
              <a:buChar char="•"/>
              <a:tabLst>
                <a:tab pos="241300" algn="l"/>
              </a:tabLst>
            </a:pP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Model</a:t>
            </a: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comparison</a:t>
            </a:r>
            <a:endParaRPr sz="1800">
              <a:latin typeface="Arial"/>
              <a:cs typeface="Arial"/>
            </a:endParaRPr>
          </a:p>
          <a:p>
            <a:pPr marL="699135" lvl="1" indent="-229235">
              <a:lnSpc>
                <a:spcPct val="100000"/>
              </a:lnSpc>
              <a:spcBef>
                <a:spcPts val="345"/>
              </a:spcBef>
              <a:buChar char="•"/>
              <a:tabLst>
                <a:tab pos="699135" algn="l"/>
              </a:tabLst>
            </a:pPr>
            <a:r>
              <a:rPr sz="1400" spc="-45" dirty="0">
                <a:solidFill>
                  <a:srgbClr val="292929"/>
                </a:solidFill>
                <a:latin typeface="Arial"/>
                <a:cs typeface="Arial"/>
              </a:rPr>
              <a:t>Comparison</a:t>
            </a:r>
            <a:r>
              <a:rPr sz="1400" spc="-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1400" spc="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models</a:t>
            </a:r>
            <a:r>
              <a:rPr sz="1400" spc="-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Arial"/>
                <a:cs typeface="Arial"/>
              </a:rPr>
              <a:t>according</a:t>
            </a:r>
            <a:r>
              <a:rPr sz="14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14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their</a:t>
            </a: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accuracy</a:t>
            </a:r>
            <a:endParaRPr sz="1400">
              <a:latin typeface="Arial"/>
              <a:cs typeface="Arial"/>
            </a:endParaRPr>
          </a:p>
          <a:p>
            <a:pPr marL="699135" lvl="1" indent="-229235">
              <a:lnSpc>
                <a:spcPct val="100000"/>
              </a:lnSpc>
              <a:spcBef>
                <a:spcPts val="350"/>
              </a:spcBef>
              <a:buChar char="•"/>
              <a:tabLst>
                <a:tab pos="699135" algn="l"/>
              </a:tabLst>
            </a:pPr>
            <a:r>
              <a:rPr sz="1400" spc="-75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400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model</a:t>
            </a:r>
            <a:r>
              <a:rPr sz="1400" spc="-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with</a:t>
            </a:r>
            <a:r>
              <a:rPr sz="1400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4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best</a:t>
            </a:r>
            <a:r>
              <a:rPr sz="1400" spc="-1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Arial"/>
                <a:cs typeface="Arial"/>
              </a:rPr>
              <a:t>accuracy</a:t>
            </a:r>
            <a:r>
              <a:rPr sz="14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will</a:t>
            </a:r>
            <a:r>
              <a:rPr sz="1400" spc="-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be</a:t>
            </a:r>
            <a:r>
              <a:rPr sz="1400" spc="-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Arial"/>
                <a:cs typeface="Arial"/>
              </a:rPr>
              <a:t>chosen</a:t>
            </a:r>
            <a:r>
              <a:rPr sz="14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Arial"/>
                <a:cs typeface="Arial"/>
              </a:rPr>
              <a:t>(see</a:t>
            </a:r>
            <a:r>
              <a:rPr sz="1400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Notebook</a:t>
            </a:r>
            <a:r>
              <a:rPr sz="14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for</a:t>
            </a:r>
            <a:r>
              <a:rPr sz="1400" spc="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result)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40" dirty="0"/>
              <a:t>Predictive</a:t>
            </a:r>
            <a:r>
              <a:rPr spc="-215" dirty="0"/>
              <a:t> </a:t>
            </a:r>
            <a:r>
              <a:rPr spc="-70" dirty="0"/>
              <a:t>Analysis</a:t>
            </a:r>
            <a:r>
              <a:rPr spc="-125" dirty="0"/>
              <a:t> </a:t>
            </a:r>
            <a:r>
              <a:rPr spc="-90" dirty="0"/>
              <a:t>(Classification)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50900" y="6051550"/>
            <a:ext cx="1157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Link</a:t>
            </a:r>
            <a:r>
              <a:rPr sz="18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to </a:t>
            </a:r>
            <a:r>
              <a:rPr sz="18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code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750" y="1659953"/>
            <a:ext cx="5106035" cy="155130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495"/>
              </a:spcBef>
              <a:buChar char="•"/>
              <a:tabLst>
                <a:tab pos="240665" algn="l"/>
              </a:tabLst>
            </a:pPr>
            <a:r>
              <a:rPr sz="2150" spc="-30" dirty="0">
                <a:solidFill>
                  <a:srgbClr val="292929"/>
                </a:solidFill>
                <a:latin typeface="Arial"/>
                <a:cs typeface="Arial"/>
              </a:rPr>
              <a:t>Exploratory</a:t>
            </a:r>
            <a:r>
              <a:rPr sz="215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150" spc="-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Arial"/>
                <a:cs typeface="Arial"/>
              </a:rPr>
              <a:t>analysis</a:t>
            </a:r>
            <a:r>
              <a:rPr sz="215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Arial"/>
                <a:cs typeface="Arial"/>
              </a:rPr>
              <a:t>results</a:t>
            </a:r>
            <a:endParaRPr sz="215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</a:tabLst>
            </a:pPr>
            <a:r>
              <a:rPr sz="2150" spc="-25" dirty="0">
                <a:solidFill>
                  <a:srgbClr val="292929"/>
                </a:solidFill>
                <a:latin typeface="Arial"/>
                <a:cs typeface="Arial"/>
              </a:rPr>
              <a:t>Interactive</a:t>
            </a:r>
            <a:r>
              <a:rPr sz="215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Arial"/>
                <a:cs typeface="Arial"/>
              </a:rPr>
              <a:t>analytics</a:t>
            </a:r>
            <a:r>
              <a:rPr sz="2150" spc="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292929"/>
                </a:solidFill>
                <a:latin typeface="Arial"/>
                <a:cs typeface="Arial"/>
              </a:rPr>
              <a:t>demo</a:t>
            </a:r>
            <a:r>
              <a:rPr sz="2150" spc="-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2150" spc="-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Arial"/>
                <a:cs typeface="Arial"/>
              </a:rPr>
              <a:t>screenshots</a:t>
            </a:r>
            <a:endParaRPr sz="215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475"/>
              </a:spcBef>
              <a:buChar char="•"/>
              <a:tabLst>
                <a:tab pos="240665" algn="l"/>
              </a:tabLst>
            </a:pPr>
            <a:r>
              <a:rPr sz="2150" spc="-25" dirty="0">
                <a:solidFill>
                  <a:srgbClr val="292929"/>
                </a:solidFill>
                <a:latin typeface="Arial"/>
                <a:cs typeface="Arial"/>
              </a:rPr>
              <a:t>Predictive</a:t>
            </a:r>
            <a:r>
              <a:rPr sz="2150" spc="-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Arial"/>
                <a:cs typeface="Arial"/>
              </a:rPr>
              <a:t>analysis</a:t>
            </a:r>
            <a:r>
              <a:rPr sz="215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Arial"/>
                <a:cs typeface="Arial"/>
              </a:rPr>
              <a:t>results</a:t>
            </a:r>
            <a:endParaRPr sz="21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16691" y="6113199"/>
            <a:ext cx="2730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550" spc="80" dirty="0">
                <a:solidFill>
                  <a:srgbClr val="1C7CDB"/>
                </a:solidFill>
                <a:latin typeface="Arial"/>
                <a:cs typeface="Arial"/>
              </a:rPr>
              <a:t>16</a:t>
            </a:r>
            <a:endParaRPr sz="155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35" dirty="0"/>
              <a:t>Results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326697"/>
            <a:ext cx="59740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60" dirty="0">
                <a:solidFill>
                  <a:srgbClr val="292929"/>
                </a:solidFill>
                <a:latin typeface="Arial"/>
                <a:cs typeface="Arial"/>
              </a:rPr>
              <a:t>We</a:t>
            </a:r>
            <a:r>
              <a:rPr sz="18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observe</a:t>
            </a:r>
            <a:r>
              <a:rPr sz="1800" spc="-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that,</a:t>
            </a: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for</a:t>
            </a:r>
            <a:r>
              <a:rPr sz="18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Arial"/>
                <a:cs typeface="Arial"/>
              </a:rPr>
              <a:t>each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site,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-85" dirty="0">
                <a:solidFill>
                  <a:srgbClr val="292929"/>
                </a:solidFill>
                <a:latin typeface="Arial"/>
                <a:cs typeface="Arial"/>
              </a:rPr>
              <a:t> success</a:t>
            </a:r>
            <a:r>
              <a:rPr sz="1800" spc="-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rate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is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increasing.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60255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Flight</a:t>
            </a:r>
            <a:r>
              <a:rPr spc="-114" dirty="0"/>
              <a:t> </a:t>
            </a:r>
            <a:r>
              <a:rPr spc="-55" dirty="0"/>
              <a:t>Number</a:t>
            </a:r>
            <a:r>
              <a:rPr spc="-110" dirty="0"/>
              <a:t> </a:t>
            </a:r>
            <a:r>
              <a:rPr spc="-60" dirty="0"/>
              <a:t>vs. </a:t>
            </a:r>
            <a:r>
              <a:rPr spc="-100" dirty="0"/>
              <a:t>Launch</a:t>
            </a:r>
            <a:r>
              <a:rPr spc="-40" dirty="0"/>
              <a:t> </a:t>
            </a:r>
            <a:r>
              <a:rPr spc="-3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250" y="1924050"/>
            <a:ext cx="11811000" cy="25431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18</a:t>
            </a:fld>
            <a:endParaRPr spc="6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305" y="5319966"/>
            <a:ext cx="9821545" cy="56769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Depending</a:t>
            </a:r>
            <a:r>
              <a:rPr sz="1800" spc="-1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on</a:t>
            </a: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1800" spc="-1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site,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heavier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may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be</a:t>
            </a:r>
            <a:r>
              <a:rPr sz="1800" spc="-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consideration</a:t>
            </a:r>
            <a:r>
              <a:rPr sz="1800" spc="-1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for</a:t>
            </a:r>
            <a:r>
              <a:rPr sz="18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successful</a:t>
            </a:r>
            <a:r>
              <a:rPr sz="1800" spc="-1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landing.</a:t>
            </a: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On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other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hand,</a:t>
            </a:r>
            <a:r>
              <a:rPr sz="1800" spc="-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 too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heavy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Arial"/>
                <a:cs typeface="Arial"/>
              </a:rPr>
              <a:t>can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make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landing</a:t>
            </a: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fail.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47390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0" dirty="0"/>
              <a:t>Payload</a:t>
            </a:r>
            <a:r>
              <a:rPr spc="-165" dirty="0"/>
              <a:t> </a:t>
            </a:r>
            <a:r>
              <a:rPr spc="-60" dirty="0"/>
              <a:t>vs.</a:t>
            </a:r>
            <a:r>
              <a:rPr spc="-195" dirty="0"/>
              <a:t> </a:t>
            </a:r>
            <a:r>
              <a:rPr spc="-85" dirty="0"/>
              <a:t>Launch</a:t>
            </a:r>
            <a:r>
              <a:rPr spc="-105" dirty="0"/>
              <a:t> </a:t>
            </a:r>
            <a:r>
              <a:rPr spc="-5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925" y="1924050"/>
            <a:ext cx="11925300" cy="24003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19</a:t>
            </a:fld>
            <a:endParaRPr spc="6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8225" y="1965188"/>
            <a:ext cx="2522220" cy="3098165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0"/>
              </a:spcBef>
              <a:buChar char="•"/>
              <a:tabLst>
                <a:tab pos="241300" algn="l"/>
              </a:tabLst>
            </a:pPr>
            <a:r>
              <a:rPr sz="2150" spc="-65" dirty="0">
                <a:solidFill>
                  <a:srgbClr val="292929"/>
                </a:solidFill>
                <a:latin typeface="Arial"/>
                <a:cs typeface="Arial"/>
              </a:rPr>
              <a:t>Executive</a:t>
            </a:r>
            <a:r>
              <a:rPr sz="2150" spc="-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spc="-90" dirty="0">
                <a:solidFill>
                  <a:srgbClr val="292929"/>
                </a:solidFill>
                <a:latin typeface="Arial"/>
                <a:cs typeface="Arial"/>
              </a:rPr>
              <a:t>Summary</a:t>
            </a:r>
            <a:endParaRPr sz="215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1300" algn="l"/>
              </a:tabLst>
            </a:pPr>
            <a:r>
              <a:rPr sz="2150" spc="-10" dirty="0">
                <a:solidFill>
                  <a:srgbClr val="292929"/>
                </a:solidFill>
                <a:latin typeface="Arial"/>
                <a:cs typeface="Arial"/>
              </a:rPr>
              <a:t>Introduction</a:t>
            </a:r>
            <a:endParaRPr sz="215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70"/>
              </a:spcBef>
              <a:buChar char="•"/>
              <a:tabLst>
                <a:tab pos="241300" algn="l"/>
              </a:tabLst>
            </a:pPr>
            <a:r>
              <a:rPr sz="2150" spc="-10" dirty="0">
                <a:solidFill>
                  <a:srgbClr val="292929"/>
                </a:solidFill>
                <a:latin typeface="Arial"/>
                <a:cs typeface="Arial"/>
              </a:rPr>
              <a:t>Methodology</a:t>
            </a:r>
            <a:endParaRPr sz="215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75"/>
              </a:spcBef>
              <a:buChar char="•"/>
              <a:tabLst>
                <a:tab pos="241300" algn="l"/>
              </a:tabLst>
            </a:pPr>
            <a:r>
              <a:rPr sz="2150" spc="-10" dirty="0">
                <a:solidFill>
                  <a:srgbClr val="292929"/>
                </a:solidFill>
                <a:latin typeface="Arial"/>
                <a:cs typeface="Arial"/>
              </a:rPr>
              <a:t>Results</a:t>
            </a:r>
            <a:endParaRPr sz="215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75"/>
              </a:spcBef>
              <a:buChar char="•"/>
              <a:tabLst>
                <a:tab pos="241300" algn="l"/>
              </a:tabLst>
            </a:pPr>
            <a:r>
              <a:rPr sz="2150" spc="-10" dirty="0">
                <a:solidFill>
                  <a:srgbClr val="292929"/>
                </a:solidFill>
                <a:latin typeface="Arial"/>
                <a:cs typeface="Arial"/>
              </a:rPr>
              <a:t>Conclusion</a:t>
            </a:r>
            <a:endParaRPr sz="215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80"/>
              </a:spcBef>
              <a:buChar char="•"/>
              <a:tabLst>
                <a:tab pos="241300" algn="l"/>
              </a:tabLst>
            </a:pPr>
            <a:r>
              <a:rPr sz="2150" spc="-10" dirty="0">
                <a:solidFill>
                  <a:srgbClr val="292929"/>
                </a:solidFill>
                <a:latin typeface="Arial"/>
                <a:cs typeface="Arial"/>
              </a:rPr>
              <a:t>Appendix</a:t>
            </a:r>
            <a:endParaRPr sz="215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1290">
              <a:lnSpc>
                <a:spcPts val="1810"/>
              </a:lnSpc>
            </a:pPr>
            <a:fld id="{81D60167-4931-47E6-BA6A-407CBD079E47}" type="slidenum">
              <a:rPr spc="35" dirty="0"/>
              <a:t>2</a:t>
            </a:fld>
            <a:endParaRPr spc="3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145986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pc="-35" dirty="0"/>
              <a:t>Outline</a:t>
            </a:r>
            <a:endParaRPr spc="-35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447029"/>
            <a:ext cx="10669905" cy="56769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With</a:t>
            </a:r>
            <a:r>
              <a:rPr sz="1800" spc="-1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this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plot,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we</a:t>
            </a:r>
            <a:r>
              <a:rPr sz="18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can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see</a:t>
            </a:r>
            <a:r>
              <a:rPr sz="18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Arial"/>
                <a:cs typeface="Arial"/>
              </a:rPr>
              <a:t>success</a:t>
            </a:r>
            <a:r>
              <a:rPr sz="1800" spc="-1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rate</a:t>
            </a:r>
            <a:r>
              <a:rPr sz="18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for</a:t>
            </a:r>
            <a:r>
              <a:rPr sz="18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different</a:t>
            </a: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orbit</a:t>
            </a:r>
            <a:r>
              <a:rPr sz="18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types. </a:t>
            </a:r>
            <a:r>
              <a:rPr sz="1800" spc="-160" dirty="0">
                <a:solidFill>
                  <a:srgbClr val="292929"/>
                </a:solidFill>
                <a:latin typeface="Arial"/>
                <a:cs typeface="Arial"/>
              </a:rPr>
              <a:t>We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note</a:t>
            </a:r>
            <a:r>
              <a:rPr sz="18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that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75" dirty="0">
                <a:solidFill>
                  <a:srgbClr val="292929"/>
                </a:solidFill>
                <a:latin typeface="Arial"/>
                <a:cs typeface="Arial"/>
              </a:rPr>
              <a:t>ES-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L1,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90" dirty="0">
                <a:solidFill>
                  <a:srgbClr val="292929"/>
                </a:solidFill>
                <a:latin typeface="Arial"/>
                <a:cs typeface="Arial"/>
              </a:rPr>
              <a:t>GEO,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55" dirty="0">
                <a:solidFill>
                  <a:srgbClr val="292929"/>
                </a:solidFill>
                <a:latin typeface="Arial"/>
                <a:cs typeface="Arial"/>
              </a:rPr>
              <a:t>HEO,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15" dirty="0">
                <a:solidFill>
                  <a:srgbClr val="292929"/>
                </a:solidFill>
                <a:latin typeface="Arial"/>
                <a:cs typeface="Arial"/>
              </a:rPr>
              <a:t>SSO</a:t>
            </a:r>
            <a:r>
              <a:rPr sz="18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have</a:t>
            </a:r>
            <a:r>
              <a:rPr sz="18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best</a:t>
            </a: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Arial"/>
                <a:cs typeface="Arial"/>
              </a:rPr>
              <a:t>success</a:t>
            </a:r>
            <a:r>
              <a:rPr sz="1800" spc="-1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rate.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55391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54" dirty="0"/>
              <a:t>Success</a:t>
            </a:r>
            <a:r>
              <a:rPr spc="85" dirty="0"/>
              <a:t> </a:t>
            </a:r>
            <a:r>
              <a:rPr spc="-125" dirty="0"/>
              <a:t>Rate</a:t>
            </a:r>
            <a:r>
              <a:rPr spc="15" dirty="0"/>
              <a:t> </a:t>
            </a:r>
            <a:r>
              <a:rPr spc="-60" dirty="0"/>
              <a:t>vs.</a:t>
            </a:r>
            <a:r>
              <a:rPr spc="35" dirty="0"/>
              <a:t> </a:t>
            </a:r>
            <a:r>
              <a:rPr dirty="0"/>
              <a:t>Orbit</a:t>
            </a:r>
            <a:r>
              <a:rPr spc="-20" dirty="0"/>
              <a:t> </a:t>
            </a:r>
            <a:r>
              <a:rPr spc="-10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6175" y="1504950"/>
            <a:ext cx="4819650" cy="347662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16691" y="6113199"/>
            <a:ext cx="2730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550" spc="80" dirty="0">
                <a:solidFill>
                  <a:srgbClr val="1C7CDB"/>
                </a:solidFill>
                <a:latin typeface="Arial"/>
                <a:cs typeface="Arial"/>
              </a:rPr>
              <a:t>20</a:t>
            </a:r>
            <a:endParaRPr sz="1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4957762"/>
            <a:ext cx="10413365" cy="11207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99700"/>
              </a:lnSpc>
              <a:spcBef>
                <a:spcPts val="105"/>
              </a:spcBef>
            </a:pPr>
            <a:r>
              <a:rPr sz="1800" spc="-160" dirty="0">
                <a:latin typeface="Arial"/>
                <a:cs typeface="Arial"/>
              </a:rPr>
              <a:t>We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notice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that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110" dirty="0">
                <a:latin typeface="Arial"/>
                <a:cs typeface="Arial"/>
              </a:rPr>
              <a:t>success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rate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spc="-70" dirty="0">
                <a:latin typeface="Arial"/>
                <a:cs typeface="Arial"/>
              </a:rPr>
              <a:t>increases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with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spc="-30" dirty="0">
                <a:latin typeface="Arial"/>
                <a:cs typeface="Arial"/>
              </a:rPr>
              <a:t>number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flights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spc="-215" dirty="0">
                <a:latin typeface="Arial"/>
                <a:cs typeface="Arial"/>
              </a:rPr>
              <a:t>LEO</a:t>
            </a:r>
            <a:r>
              <a:rPr sz="1800" spc="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orbit.</a:t>
            </a:r>
            <a:r>
              <a:rPr sz="1800" spc="4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For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60" dirty="0">
                <a:latin typeface="Arial"/>
                <a:cs typeface="Arial"/>
              </a:rPr>
              <a:t>some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orbits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like </a:t>
            </a:r>
            <a:r>
              <a:rPr sz="1800" spc="-204" dirty="0">
                <a:latin typeface="Arial"/>
                <a:cs typeface="Arial"/>
              </a:rPr>
              <a:t>GTO,</a:t>
            </a:r>
            <a:r>
              <a:rPr sz="1800" spc="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there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no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relation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35" dirty="0">
                <a:latin typeface="Arial"/>
                <a:cs typeface="Arial"/>
              </a:rPr>
              <a:t>between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100" dirty="0">
                <a:latin typeface="Arial"/>
                <a:cs typeface="Arial"/>
              </a:rPr>
              <a:t>success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rate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and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30" dirty="0">
                <a:latin typeface="Arial"/>
                <a:cs typeface="Arial"/>
              </a:rPr>
              <a:t>number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flights.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But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85" dirty="0">
                <a:latin typeface="Arial"/>
                <a:cs typeface="Arial"/>
              </a:rPr>
              <a:t>can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45" dirty="0">
                <a:latin typeface="Arial"/>
                <a:cs typeface="Arial"/>
              </a:rPr>
              <a:t>suppose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that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the </a:t>
            </a:r>
            <a:r>
              <a:rPr sz="1800" dirty="0">
                <a:latin typeface="Arial"/>
                <a:cs typeface="Arial"/>
              </a:rPr>
              <a:t>high</a:t>
            </a:r>
            <a:r>
              <a:rPr sz="1800" spc="-135" dirty="0">
                <a:latin typeface="Arial"/>
                <a:cs typeface="Arial"/>
              </a:rPr>
              <a:t> </a:t>
            </a:r>
            <a:r>
              <a:rPr sz="1800" spc="-110" dirty="0">
                <a:latin typeface="Arial"/>
                <a:cs typeface="Arial"/>
              </a:rPr>
              <a:t>success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rate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spc="-55" dirty="0">
                <a:latin typeface="Arial"/>
                <a:cs typeface="Arial"/>
              </a:rPr>
              <a:t>some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orbits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like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-275" dirty="0">
                <a:latin typeface="Arial"/>
                <a:cs typeface="Arial"/>
              </a:rPr>
              <a:t>SSO</a:t>
            </a:r>
            <a:r>
              <a:rPr sz="1800" spc="1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or</a:t>
            </a:r>
            <a:r>
              <a:rPr sz="1800" spc="80" dirty="0">
                <a:latin typeface="Arial"/>
                <a:cs typeface="Arial"/>
              </a:rPr>
              <a:t> </a:t>
            </a:r>
            <a:r>
              <a:rPr sz="1800" spc="-215" dirty="0">
                <a:latin typeface="Arial"/>
                <a:cs typeface="Arial"/>
              </a:rPr>
              <a:t>HEO</a:t>
            </a:r>
            <a:r>
              <a:rPr sz="1800" spc="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6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due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knowledge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learned</a:t>
            </a:r>
            <a:r>
              <a:rPr sz="1800" spc="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during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former</a:t>
            </a:r>
            <a:r>
              <a:rPr sz="1800" spc="8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launches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other</a:t>
            </a:r>
            <a:r>
              <a:rPr sz="1800" spc="-10" dirty="0">
                <a:latin typeface="Arial"/>
                <a:cs typeface="Arial"/>
              </a:rPr>
              <a:t> orbits.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582104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Flight</a:t>
            </a:r>
            <a:r>
              <a:rPr spc="-25" dirty="0"/>
              <a:t> </a:t>
            </a:r>
            <a:r>
              <a:rPr spc="-55" dirty="0"/>
              <a:t>Number</a:t>
            </a:r>
            <a:r>
              <a:rPr spc="-20" dirty="0"/>
              <a:t> </a:t>
            </a:r>
            <a:r>
              <a:rPr spc="-60" dirty="0"/>
              <a:t>vs.</a:t>
            </a:r>
            <a:r>
              <a:rPr spc="35" dirty="0"/>
              <a:t> </a:t>
            </a:r>
            <a:r>
              <a:rPr dirty="0"/>
              <a:t>Orbit</a:t>
            </a:r>
            <a:r>
              <a:rPr spc="-20" dirty="0"/>
              <a:t> </a:t>
            </a:r>
            <a:r>
              <a:rPr spc="-100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1990725"/>
            <a:ext cx="11591925" cy="23336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21</a:t>
            </a:fld>
            <a:endParaRPr spc="6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4716462"/>
            <a:ext cx="10199370" cy="8439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99100"/>
              </a:lnSpc>
              <a:spcBef>
                <a:spcPts val="120"/>
              </a:spcBef>
            </a:pPr>
            <a:r>
              <a:rPr sz="1800" spc="-100" dirty="0">
                <a:latin typeface="Arial"/>
                <a:cs typeface="Arial"/>
              </a:rPr>
              <a:t>The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weight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30" dirty="0">
                <a:latin typeface="Arial"/>
                <a:cs typeface="Arial"/>
              </a:rPr>
              <a:t>payloads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80" dirty="0">
                <a:latin typeface="Arial"/>
                <a:cs typeface="Arial"/>
              </a:rPr>
              <a:t>can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60" dirty="0">
                <a:latin typeface="Arial"/>
                <a:cs typeface="Arial"/>
              </a:rPr>
              <a:t>have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great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influence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90" dirty="0">
                <a:latin typeface="Arial"/>
                <a:cs typeface="Arial"/>
              </a:rPr>
              <a:t>success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rate</a:t>
            </a:r>
            <a:r>
              <a:rPr sz="1800" spc="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60" dirty="0">
                <a:latin typeface="Arial"/>
                <a:cs typeface="Arial"/>
              </a:rPr>
              <a:t>launches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certain </a:t>
            </a:r>
            <a:r>
              <a:rPr sz="1800" dirty="0">
                <a:latin typeface="Arial"/>
                <a:cs typeface="Arial"/>
              </a:rPr>
              <a:t>orbits.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For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65" dirty="0">
                <a:latin typeface="Arial"/>
                <a:cs typeface="Arial"/>
              </a:rPr>
              <a:t>example,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30" dirty="0">
                <a:latin typeface="Arial"/>
                <a:cs typeface="Arial"/>
              </a:rPr>
              <a:t>heavier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payloads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improve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90" dirty="0">
                <a:latin typeface="Arial"/>
                <a:cs typeface="Arial"/>
              </a:rPr>
              <a:t>success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rate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 </a:t>
            </a:r>
            <a:r>
              <a:rPr sz="1800" spc="-175" dirty="0">
                <a:latin typeface="Arial"/>
                <a:cs typeface="Arial"/>
              </a:rPr>
              <a:t>LEO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orbit.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Another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finding</a:t>
            </a:r>
            <a:r>
              <a:rPr sz="1800" spc="-1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that </a:t>
            </a:r>
            <a:r>
              <a:rPr sz="1800" spc="-45" dirty="0">
                <a:latin typeface="Arial"/>
                <a:cs typeface="Arial"/>
              </a:rPr>
              <a:t>decreasing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payload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weight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220" dirty="0">
                <a:latin typeface="Arial"/>
                <a:cs typeface="Arial"/>
              </a:rPr>
              <a:t>GTO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orbit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improves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85" dirty="0">
                <a:latin typeface="Arial"/>
                <a:cs typeface="Arial"/>
              </a:rPr>
              <a:t>success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launch.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452882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0" dirty="0"/>
              <a:t>Payload</a:t>
            </a:r>
            <a:r>
              <a:rPr spc="-55" dirty="0"/>
              <a:t> </a:t>
            </a:r>
            <a:r>
              <a:rPr spc="-60" dirty="0"/>
              <a:t>vs.</a:t>
            </a:r>
            <a:r>
              <a:rPr spc="-20" dirty="0"/>
              <a:t> </a:t>
            </a:r>
            <a:r>
              <a:rPr dirty="0"/>
              <a:t>Orbit</a:t>
            </a:r>
            <a:r>
              <a:rPr spc="-50" dirty="0"/>
              <a:t> </a:t>
            </a:r>
            <a:r>
              <a:rPr spc="-114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775" y="2009775"/>
            <a:ext cx="11991975" cy="24098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22</a:t>
            </a:fld>
            <a:endParaRPr spc="6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724139"/>
            <a:ext cx="702055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" dirty="0">
                <a:latin typeface="Arial"/>
                <a:cs typeface="Arial"/>
              </a:rPr>
              <a:t>Since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70" dirty="0">
                <a:latin typeface="Arial"/>
                <a:cs typeface="Arial"/>
              </a:rPr>
              <a:t>2013,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we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can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100" dirty="0">
                <a:latin typeface="Arial"/>
                <a:cs typeface="Arial"/>
              </a:rPr>
              <a:t>see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65" dirty="0">
                <a:latin typeface="Arial"/>
                <a:cs typeface="Arial"/>
              </a:rPr>
              <a:t>increase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105" dirty="0">
                <a:latin typeface="Arial"/>
                <a:cs typeface="Arial"/>
              </a:rPr>
              <a:t>Space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70" dirty="0">
                <a:latin typeface="Arial"/>
                <a:cs typeface="Arial"/>
              </a:rPr>
              <a:t>Rocket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90" dirty="0">
                <a:latin typeface="Arial"/>
                <a:cs typeface="Arial"/>
              </a:rPr>
              <a:t>success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rate.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580707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0" dirty="0"/>
              <a:t>Launch</a:t>
            </a:r>
            <a:r>
              <a:rPr spc="20" dirty="0"/>
              <a:t> </a:t>
            </a:r>
            <a:r>
              <a:rPr spc="-254" dirty="0"/>
              <a:t>Success</a:t>
            </a:r>
            <a:r>
              <a:rPr spc="125" dirty="0"/>
              <a:t> </a:t>
            </a:r>
            <a:r>
              <a:rPr spc="-100" dirty="0"/>
              <a:t>Yearly</a:t>
            </a:r>
            <a:r>
              <a:rPr spc="-75" dirty="0"/>
              <a:t> </a:t>
            </a:r>
            <a:r>
              <a:rPr spc="-35" dirty="0"/>
              <a:t>Trend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23</a:t>
            </a:fld>
            <a:endParaRPr spc="6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43DE69-6336-94A5-5D5B-E4D58A1B5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463271"/>
            <a:ext cx="5807075" cy="425852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448056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All</a:t>
            </a:r>
            <a:r>
              <a:rPr spc="-155" dirty="0"/>
              <a:t> </a:t>
            </a:r>
            <a:r>
              <a:rPr spc="-85" dirty="0"/>
              <a:t>Launch</a:t>
            </a:r>
            <a:r>
              <a:rPr spc="20" dirty="0"/>
              <a:t> </a:t>
            </a:r>
            <a:r>
              <a:rPr spc="-45" dirty="0"/>
              <a:t>Site</a:t>
            </a:r>
            <a:r>
              <a:rPr spc="-135" dirty="0"/>
              <a:t> </a:t>
            </a:r>
            <a:r>
              <a:rPr spc="-165" dirty="0"/>
              <a:t>Names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505075"/>
            <a:ext cx="4419600" cy="2762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SQL</a:t>
            </a:r>
            <a:r>
              <a:rPr sz="1800" b="1" spc="-125" dirty="0">
                <a:latin typeface="Arial"/>
                <a:cs typeface="Arial"/>
              </a:rPr>
              <a:t> </a:t>
            </a:r>
            <a:r>
              <a:rPr sz="1800" b="1" spc="-100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39125" y="2133600"/>
            <a:ext cx="962025" cy="122872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Results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24</a:t>
            </a:fld>
            <a:endParaRPr spc="60" dirty="0"/>
          </a:p>
        </p:txBody>
      </p:sp>
      <p:sp>
        <p:nvSpPr>
          <p:cNvPr id="7" name="object 7"/>
          <p:cNvSpPr txBox="1"/>
          <p:nvPr/>
        </p:nvSpPr>
        <p:spPr>
          <a:xfrm>
            <a:off x="850900" y="3752913"/>
            <a:ext cx="4955540" cy="1196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44"/>
              </a:spcBef>
            </a:pPr>
            <a:endParaRPr sz="1800">
              <a:latin typeface="Arial"/>
              <a:cs typeface="Arial"/>
            </a:endParaRPr>
          </a:p>
          <a:p>
            <a:pPr marL="12700" marR="5080">
              <a:lnSpc>
                <a:spcPts val="2100"/>
              </a:lnSpc>
              <a:spcBef>
                <a:spcPts val="5"/>
              </a:spcBef>
            </a:pPr>
            <a:r>
              <a:rPr sz="1800" spc="-105" dirty="0">
                <a:latin typeface="Arial"/>
                <a:cs typeface="Arial"/>
              </a:rPr>
              <a:t>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75" dirty="0">
                <a:latin typeface="Arial"/>
                <a:cs typeface="Arial"/>
              </a:rPr>
              <a:t>use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-150" dirty="0">
                <a:latin typeface="Arial"/>
                <a:cs typeface="Arial"/>
              </a:rPr>
              <a:t>DISTINCT</a:t>
            </a:r>
            <a:r>
              <a:rPr sz="1800" spc="-1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query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allows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remove </a:t>
            </a:r>
            <a:r>
              <a:rPr sz="1800" spc="-10" dirty="0">
                <a:latin typeface="Arial"/>
                <a:cs typeface="Arial"/>
              </a:rPr>
              <a:t>duplicate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70" dirty="0">
                <a:latin typeface="Arial"/>
                <a:cs typeface="Arial"/>
              </a:rPr>
              <a:t>LAUNCH_SITE.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0" dirty="0"/>
              <a:t>Launch</a:t>
            </a:r>
            <a:r>
              <a:rPr spc="-50" dirty="0"/>
              <a:t> </a:t>
            </a:r>
            <a:r>
              <a:rPr spc="-20" dirty="0"/>
              <a:t>Site</a:t>
            </a:r>
            <a:r>
              <a:rPr spc="-80" dirty="0"/>
              <a:t> </a:t>
            </a:r>
            <a:r>
              <a:rPr spc="-170" dirty="0"/>
              <a:t>Names</a:t>
            </a:r>
            <a:r>
              <a:rPr spc="-70" dirty="0"/>
              <a:t> </a:t>
            </a:r>
            <a:r>
              <a:rPr spc="-10" dirty="0"/>
              <a:t>Begin</a:t>
            </a:r>
            <a:r>
              <a:rPr spc="-160" dirty="0"/>
              <a:t> </a:t>
            </a:r>
            <a:r>
              <a:rPr dirty="0"/>
              <a:t>with</a:t>
            </a:r>
            <a:r>
              <a:rPr spc="-110" dirty="0"/>
              <a:t> </a:t>
            </a:r>
            <a:r>
              <a:rPr spc="-150" dirty="0"/>
              <a:t>'CCA'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Results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SQL</a:t>
            </a:r>
            <a:r>
              <a:rPr sz="1800" b="1" spc="-125" dirty="0">
                <a:latin typeface="Arial"/>
                <a:cs typeface="Arial"/>
              </a:rPr>
              <a:t> </a:t>
            </a:r>
            <a:r>
              <a:rPr sz="1800" b="1" spc="-100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0900" y="3752913"/>
            <a:ext cx="11652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76525"/>
            <a:ext cx="4895850" cy="23812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1275" y="2095500"/>
            <a:ext cx="4895850" cy="295275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50900" y="4716462"/>
            <a:ext cx="4787900" cy="8439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99100"/>
              </a:lnSpc>
              <a:spcBef>
                <a:spcPts val="120"/>
              </a:spcBef>
            </a:pPr>
            <a:r>
              <a:rPr sz="1800" spc="-105" dirty="0">
                <a:latin typeface="Arial"/>
                <a:cs typeface="Arial"/>
              </a:rPr>
              <a:t>The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220" dirty="0">
                <a:latin typeface="Arial"/>
                <a:cs typeface="Arial"/>
              </a:rPr>
              <a:t>WHERE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spc="-70" dirty="0">
                <a:latin typeface="Arial"/>
                <a:cs typeface="Arial"/>
              </a:rPr>
              <a:t>clause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followed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by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150" dirty="0">
                <a:latin typeface="Arial"/>
                <a:cs typeface="Arial"/>
              </a:rPr>
              <a:t>LIKE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70" dirty="0">
                <a:latin typeface="Arial"/>
                <a:cs typeface="Arial"/>
              </a:rPr>
              <a:t>clause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filters </a:t>
            </a:r>
            <a:r>
              <a:rPr sz="1800" spc="-50" dirty="0">
                <a:latin typeface="Arial"/>
                <a:cs typeface="Arial"/>
              </a:rPr>
              <a:t>launch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sites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that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contain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substring</a:t>
            </a:r>
            <a:r>
              <a:rPr sz="1800" spc="-17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CCA. </a:t>
            </a:r>
            <a:r>
              <a:rPr sz="1800" spc="-110" dirty="0">
                <a:latin typeface="Arial"/>
                <a:cs typeface="Arial"/>
              </a:rPr>
              <a:t>LIMIT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80" dirty="0">
                <a:latin typeface="Arial"/>
                <a:cs typeface="Arial"/>
              </a:rPr>
              <a:t>5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65" dirty="0">
                <a:latin typeface="Arial"/>
                <a:cs typeface="Arial"/>
              </a:rPr>
              <a:t>shows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80" dirty="0">
                <a:latin typeface="Arial"/>
                <a:cs typeface="Arial"/>
              </a:rPr>
              <a:t>5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records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from </a:t>
            </a:r>
            <a:r>
              <a:rPr sz="1800" spc="-10" dirty="0">
                <a:latin typeface="Arial"/>
                <a:cs typeface="Arial"/>
              </a:rPr>
              <a:t>filtering.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25</a:t>
            </a:fld>
            <a:endParaRPr spc="6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387032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Total</a:t>
            </a:r>
            <a:r>
              <a:rPr spc="-175" dirty="0"/>
              <a:t> </a:t>
            </a:r>
            <a:r>
              <a:rPr spc="-90" dirty="0"/>
              <a:t>Payload</a:t>
            </a:r>
            <a:r>
              <a:rPr spc="-165" dirty="0"/>
              <a:t> </a:t>
            </a:r>
            <a:r>
              <a:rPr spc="-175" dirty="0"/>
              <a:t>Mass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SQL</a:t>
            </a:r>
            <a:r>
              <a:rPr sz="1800" b="1" spc="-125" dirty="0">
                <a:latin typeface="Arial"/>
                <a:cs typeface="Arial"/>
              </a:rPr>
              <a:t> </a:t>
            </a:r>
            <a:r>
              <a:rPr sz="1800" b="1" spc="-100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Results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571750"/>
            <a:ext cx="5210175" cy="1714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00975" y="2514600"/>
            <a:ext cx="1828800" cy="4572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4798060" cy="132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25"/>
              </a:spcBef>
            </a:pPr>
            <a:endParaRPr sz="1800">
              <a:latin typeface="Arial"/>
              <a:cs typeface="Arial"/>
            </a:endParaRPr>
          </a:p>
          <a:p>
            <a:pPr marL="12700" marR="5080">
              <a:lnSpc>
                <a:spcPts val="2100"/>
              </a:lnSpc>
            </a:pPr>
            <a:r>
              <a:rPr sz="1800" spc="-70" dirty="0">
                <a:latin typeface="Arial"/>
                <a:cs typeface="Arial"/>
              </a:rPr>
              <a:t>This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query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returns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70" dirty="0">
                <a:latin typeface="Arial"/>
                <a:cs typeface="Arial"/>
              </a:rPr>
              <a:t>sum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all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payload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60" dirty="0">
                <a:latin typeface="Arial"/>
                <a:cs typeface="Arial"/>
              </a:rPr>
              <a:t>masses </a:t>
            </a:r>
            <a:r>
              <a:rPr sz="1800" spc="-45" dirty="0">
                <a:latin typeface="Arial"/>
                <a:cs typeface="Arial"/>
              </a:rPr>
              <a:t>where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 </a:t>
            </a:r>
            <a:r>
              <a:rPr sz="1800" spc="-45" dirty="0">
                <a:latin typeface="Arial"/>
                <a:cs typeface="Arial"/>
              </a:rPr>
              <a:t>customer</a:t>
            </a:r>
            <a:r>
              <a:rPr sz="1800" spc="-1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-140" dirty="0">
                <a:latin typeface="Arial"/>
                <a:cs typeface="Arial"/>
              </a:rPr>
              <a:t>NASA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(CRS).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26</a:t>
            </a:fld>
            <a:endParaRPr spc="6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5" dirty="0"/>
              <a:t>Average</a:t>
            </a:r>
            <a:r>
              <a:rPr spc="-110" dirty="0"/>
              <a:t> </a:t>
            </a:r>
            <a:r>
              <a:rPr spc="-75" dirty="0"/>
              <a:t>Payload</a:t>
            </a:r>
            <a:r>
              <a:rPr spc="10" dirty="0"/>
              <a:t> </a:t>
            </a:r>
            <a:r>
              <a:rPr spc="-180" dirty="0"/>
              <a:t>Mass</a:t>
            </a:r>
            <a:r>
              <a:rPr spc="-45" dirty="0"/>
              <a:t> </a:t>
            </a:r>
            <a:r>
              <a:rPr dirty="0"/>
              <a:t>by</a:t>
            </a:r>
            <a:r>
              <a:rPr spc="-40" dirty="0"/>
              <a:t> </a:t>
            </a:r>
            <a:r>
              <a:rPr dirty="0"/>
              <a:t>F9</a:t>
            </a:r>
            <a:r>
              <a:rPr spc="-55" dirty="0"/>
              <a:t> </a:t>
            </a:r>
            <a:r>
              <a:rPr spc="-20" dirty="0"/>
              <a:t>v1.1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SQL</a:t>
            </a:r>
            <a:r>
              <a:rPr sz="1800" b="1" spc="-125" dirty="0">
                <a:latin typeface="Arial"/>
                <a:cs typeface="Arial"/>
              </a:rPr>
              <a:t> </a:t>
            </a:r>
            <a:r>
              <a:rPr sz="1800" b="1" spc="-100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Results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571750"/>
            <a:ext cx="4933950" cy="1714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20075" y="2419350"/>
            <a:ext cx="1866900" cy="47625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168900" cy="159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25"/>
              </a:spcBef>
            </a:pPr>
            <a:endParaRPr sz="1800">
              <a:latin typeface="Arial"/>
              <a:cs typeface="Arial"/>
            </a:endParaRPr>
          </a:p>
          <a:p>
            <a:pPr marL="12700" marR="5080" algn="just">
              <a:lnSpc>
                <a:spcPct val="99100"/>
              </a:lnSpc>
            </a:pPr>
            <a:r>
              <a:rPr sz="1800" spc="-70" dirty="0">
                <a:latin typeface="Arial"/>
                <a:cs typeface="Arial"/>
              </a:rPr>
              <a:t>This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query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returns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65" dirty="0">
                <a:latin typeface="Arial"/>
                <a:cs typeface="Arial"/>
              </a:rPr>
              <a:t>average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all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payload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masses </a:t>
            </a:r>
            <a:r>
              <a:rPr sz="1800" spc="-45" dirty="0">
                <a:latin typeface="Arial"/>
                <a:cs typeface="Arial"/>
              </a:rPr>
              <a:t>where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0" dirty="0">
                <a:latin typeface="Arial"/>
                <a:cs typeface="Arial"/>
              </a:rPr>
              <a:t> booster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30" dirty="0">
                <a:latin typeface="Arial"/>
                <a:cs typeface="Arial"/>
              </a:rPr>
              <a:t>version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contains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0" dirty="0">
                <a:latin typeface="Arial"/>
                <a:cs typeface="Arial"/>
              </a:rPr>
              <a:t> substring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F9 </a:t>
            </a:r>
            <a:r>
              <a:rPr sz="1800" spc="-10" dirty="0">
                <a:latin typeface="Arial"/>
                <a:cs typeface="Arial"/>
              </a:rPr>
              <a:t>v1.1.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27</a:t>
            </a:fld>
            <a:endParaRPr spc="6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First</a:t>
            </a:r>
            <a:r>
              <a:rPr spc="-195" dirty="0"/>
              <a:t> </a:t>
            </a:r>
            <a:r>
              <a:rPr spc="-140" dirty="0"/>
              <a:t>Successful</a:t>
            </a:r>
            <a:r>
              <a:rPr spc="-30" dirty="0"/>
              <a:t> </a:t>
            </a:r>
            <a:r>
              <a:rPr spc="-50" dirty="0"/>
              <a:t>Ground</a:t>
            </a:r>
            <a:r>
              <a:rPr spc="-185" dirty="0"/>
              <a:t> </a:t>
            </a:r>
            <a:r>
              <a:rPr dirty="0"/>
              <a:t>Landing</a:t>
            </a:r>
            <a:r>
              <a:rPr spc="-180" dirty="0"/>
              <a:t> </a:t>
            </a:r>
            <a:r>
              <a:rPr spc="-20" dirty="0"/>
              <a:t>Date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SQL</a:t>
            </a:r>
            <a:r>
              <a:rPr sz="1800" b="1" spc="-125" dirty="0">
                <a:latin typeface="Arial"/>
                <a:cs typeface="Arial"/>
              </a:rPr>
              <a:t> </a:t>
            </a:r>
            <a:r>
              <a:rPr sz="1800" b="1" spc="-100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Results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47950"/>
            <a:ext cx="5486400" cy="1905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8200" y="2381250"/>
            <a:ext cx="914400" cy="54292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334635" cy="2150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25"/>
              </a:spcBef>
            </a:pPr>
            <a:endParaRPr sz="1800">
              <a:latin typeface="Arial"/>
              <a:cs typeface="Arial"/>
            </a:endParaRPr>
          </a:p>
          <a:p>
            <a:pPr marL="12700" marR="710565">
              <a:lnSpc>
                <a:spcPts val="2100"/>
              </a:lnSpc>
            </a:pPr>
            <a:r>
              <a:rPr sz="1800" spc="-10" dirty="0">
                <a:latin typeface="Arial"/>
                <a:cs typeface="Arial"/>
              </a:rPr>
              <a:t>With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this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35" dirty="0">
                <a:latin typeface="Arial"/>
                <a:cs typeface="Arial"/>
              </a:rPr>
              <a:t>query,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we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select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oldest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45" dirty="0">
                <a:latin typeface="Arial"/>
                <a:cs typeface="Arial"/>
              </a:rPr>
              <a:t>successful </a:t>
            </a:r>
            <a:r>
              <a:rPr sz="1800" spc="-10" dirty="0">
                <a:latin typeface="Arial"/>
                <a:cs typeface="Arial"/>
              </a:rPr>
              <a:t>landing.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ts val="2180"/>
              </a:lnSpc>
              <a:spcBef>
                <a:spcPts val="15"/>
              </a:spcBef>
            </a:pPr>
            <a:r>
              <a:rPr sz="1800" spc="-105" dirty="0">
                <a:latin typeface="Arial"/>
                <a:cs typeface="Arial"/>
              </a:rPr>
              <a:t>The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220" dirty="0">
                <a:latin typeface="Arial"/>
                <a:cs typeface="Arial"/>
              </a:rPr>
              <a:t>WHERE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70" dirty="0">
                <a:latin typeface="Arial"/>
                <a:cs typeface="Arial"/>
              </a:rPr>
              <a:t>clause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filters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35" dirty="0">
                <a:latin typeface="Arial"/>
                <a:cs typeface="Arial"/>
              </a:rPr>
              <a:t>dataset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order</a:t>
            </a:r>
            <a:r>
              <a:rPr sz="1800" spc="8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45" dirty="0">
                <a:latin typeface="Arial"/>
                <a:cs typeface="Arial"/>
              </a:rPr>
              <a:t>keep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only </a:t>
            </a:r>
            <a:r>
              <a:rPr sz="1800" spc="-40" dirty="0">
                <a:latin typeface="Arial"/>
                <a:cs typeface="Arial"/>
              </a:rPr>
              <a:t>records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45" dirty="0">
                <a:latin typeface="Arial"/>
                <a:cs typeface="Arial"/>
              </a:rPr>
              <a:t>where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landing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spc="-45" dirty="0">
                <a:latin typeface="Arial"/>
                <a:cs typeface="Arial"/>
              </a:rPr>
              <a:t>was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70" dirty="0">
                <a:latin typeface="Arial"/>
                <a:cs typeface="Arial"/>
              </a:rPr>
              <a:t>successful.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With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MIN </a:t>
            </a:r>
            <a:r>
              <a:rPr sz="1800" spc="-20" dirty="0">
                <a:latin typeface="Arial"/>
                <a:cs typeface="Arial"/>
              </a:rPr>
              <a:t>function,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we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select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0" dirty="0">
                <a:latin typeface="Arial"/>
                <a:cs typeface="Arial"/>
              </a:rPr>
              <a:t> record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with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oldest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date.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28</a:t>
            </a:fld>
            <a:endParaRPr spc="6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128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-90" dirty="0"/>
              <a:t>Successful</a:t>
            </a:r>
            <a:r>
              <a:rPr sz="2450" spc="60" dirty="0"/>
              <a:t> </a:t>
            </a:r>
            <a:r>
              <a:rPr sz="2450" dirty="0"/>
              <a:t>Drone</a:t>
            </a:r>
            <a:r>
              <a:rPr sz="2450" spc="-45" dirty="0"/>
              <a:t> </a:t>
            </a:r>
            <a:r>
              <a:rPr sz="2450" spc="-20" dirty="0"/>
              <a:t>Ship</a:t>
            </a:r>
            <a:r>
              <a:rPr sz="2450" spc="-100" dirty="0"/>
              <a:t> </a:t>
            </a:r>
            <a:r>
              <a:rPr sz="2450" dirty="0"/>
              <a:t>Landing</a:t>
            </a:r>
            <a:r>
              <a:rPr sz="2450" spc="-100" dirty="0"/>
              <a:t> </a:t>
            </a:r>
            <a:r>
              <a:rPr sz="2450" dirty="0"/>
              <a:t>with</a:t>
            </a:r>
            <a:r>
              <a:rPr sz="2450" spc="-40" dirty="0"/>
              <a:t> </a:t>
            </a:r>
            <a:r>
              <a:rPr sz="2450" spc="-50" dirty="0"/>
              <a:t>Payload</a:t>
            </a:r>
            <a:r>
              <a:rPr sz="2450" spc="20" dirty="0"/>
              <a:t> </a:t>
            </a:r>
            <a:r>
              <a:rPr sz="2450" spc="-10" dirty="0"/>
              <a:t>between</a:t>
            </a:r>
            <a:r>
              <a:rPr sz="2450" spc="-95" dirty="0"/>
              <a:t> </a:t>
            </a:r>
            <a:r>
              <a:rPr sz="2450" spc="120" dirty="0"/>
              <a:t>4000</a:t>
            </a:r>
            <a:r>
              <a:rPr sz="2450" spc="-60" dirty="0"/>
              <a:t> </a:t>
            </a:r>
            <a:r>
              <a:rPr sz="2450" dirty="0"/>
              <a:t>and</a:t>
            </a:r>
            <a:r>
              <a:rPr sz="2450" spc="-45" dirty="0"/>
              <a:t> </a:t>
            </a:r>
            <a:r>
              <a:rPr sz="2450" spc="105" dirty="0"/>
              <a:t>6000</a:t>
            </a:r>
            <a:endParaRPr sz="2450"/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SQL</a:t>
            </a:r>
            <a:r>
              <a:rPr sz="1800" b="1" spc="-125" dirty="0">
                <a:latin typeface="Arial"/>
                <a:cs typeface="Arial"/>
              </a:rPr>
              <a:t> </a:t>
            </a:r>
            <a:r>
              <a:rPr sz="1800" b="1" spc="-100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Results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86050"/>
            <a:ext cx="5381625" cy="2571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20075" y="2209800"/>
            <a:ext cx="1000125" cy="12096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217160" cy="187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10"/>
              </a:spcBef>
            </a:pP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99700"/>
              </a:lnSpc>
            </a:pPr>
            <a:r>
              <a:rPr sz="1800" spc="-70" dirty="0">
                <a:latin typeface="Arial"/>
                <a:cs typeface="Arial"/>
              </a:rPr>
              <a:t>This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query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returns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booster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30" dirty="0">
                <a:latin typeface="Arial"/>
                <a:cs typeface="Arial"/>
              </a:rPr>
              <a:t>version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45" dirty="0">
                <a:latin typeface="Arial"/>
                <a:cs typeface="Arial"/>
              </a:rPr>
              <a:t>where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landing </a:t>
            </a:r>
            <a:r>
              <a:rPr sz="1800" spc="-90" dirty="0">
                <a:latin typeface="Arial"/>
                <a:cs typeface="Arial"/>
              </a:rPr>
              <a:t>was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65" dirty="0">
                <a:latin typeface="Arial"/>
                <a:cs typeface="Arial"/>
              </a:rPr>
              <a:t>successful</a:t>
            </a:r>
            <a:r>
              <a:rPr sz="1800" spc="-19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and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30" dirty="0">
                <a:latin typeface="Arial"/>
                <a:cs typeface="Arial"/>
              </a:rPr>
              <a:t>payload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110" dirty="0">
                <a:latin typeface="Arial"/>
                <a:cs typeface="Arial"/>
              </a:rPr>
              <a:t>mass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40" dirty="0">
                <a:latin typeface="Arial"/>
                <a:cs typeface="Arial"/>
              </a:rPr>
              <a:t> </a:t>
            </a:r>
            <a:r>
              <a:rPr sz="1800" spc="-35" dirty="0">
                <a:latin typeface="Arial"/>
                <a:cs typeface="Arial"/>
              </a:rPr>
              <a:t>between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80" dirty="0">
                <a:latin typeface="Arial"/>
                <a:cs typeface="Arial"/>
              </a:rPr>
              <a:t>4000 </a:t>
            </a:r>
            <a:r>
              <a:rPr sz="1800" spc="-20" dirty="0">
                <a:latin typeface="Arial"/>
                <a:cs typeface="Arial"/>
              </a:rPr>
              <a:t>and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100" dirty="0">
                <a:latin typeface="Arial"/>
                <a:cs typeface="Arial"/>
              </a:rPr>
              <a:t>6000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kg.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5" dirty="0">
                <a:latin typeface="Arial"/>
                <a:cs typeface="Arial"/>
              </a:rPr>
              <a:t>The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220" dirty="0">
                <a:latin typeface="Arial"/>
                <a:cs typeface="Arial"/>
              </a:rPr>
              <a:t>WHERE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and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75" dirty="0">
                <a:latin typeface="Arial"/>
                <a:cs typeface="Arial"/>
              </a:rPr>
              <a:t>AND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75" dirty="0">
                <a:latin typeface="Arial"/>
                <a:cs typeface="Arial"/>
              </a:rPr>
              <a:t>clauses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filter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the </a:t>
            </a:r>
            <a:r>
              <a:rPr sz="1800" spc="-10" dirty="0">
                <a:latin typeface="Arial"/>
                <a:cs typeface="Arial"/>
              </a:rPr>
              <a:t>dataset.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29</a:t>
            </a:fld>
            <a:endParaRPr spc="6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8542" y="1284442"/>
            <a:ext cx="6156325" cy="4855845"/>
          </a:xfrm>
          <a:prstGeom prst="rect">
            <a:avLst/>
          </a:prstGeom>
        </p:spPr>
        <p:txBody>
          <a:bodyPr vert="horz" wrap="square" lIns="0" tIns="2032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600"/>
              </a:spcBef>
              <a:buChar char="•"/>
              <a:tabLst>
                <a:tab pos="240665" algn="l"/>
              </a:tabLst>
            </a:pPr>
            <a:r>
              <a:rPr sz="2150" spc="-85" dirty="0">
                <a:solidFill>
                  <a:srgbClr val="292929"/>
                </a:solidFill>
                <a:latin typeface="Arial"/>
                <a:cs typeface="Arial"/>
              </a:rPr>
              <a:t>Summary</a:t>
            </a:r>
            <a:r>
              <a:rPr sz="215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15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Arial"/>
                <a:cs typeface="Arial"/>
              </a:rPr>
              <a:t>methodologies</a:t>
            </a:r>
            <a:endParaRPr sz="215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225"/>
              </a:spcBef>
              <a:buChar char="•"/>
              <a:tabLst>
                <a:tab pos="698500" algn="l"/>
              </a:tabLst>
            </a:pP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1800" spc="-1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Collection</a:t>
            </a: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via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API,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Arial"/>
                <a:cs typeface="Arial"/>
              </a:rPr>
              <a:t>Web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Scraping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220"/>
              </a:spcBef>
              <a:buChar char="•"/>
              <a:tabLst>
                <a:tab pos="698500" algn="l"/>
              </a:tabLst>
            </a:pP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Exploratory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Analysis</a:t>
            </a:r>
            <a:r>
              <a:rPr sz="1800" spc="-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Arial"/>
                <a:cs typeface="Arial"/>
              </a:rPr>
              <a:t>(EDA)</a:t>
            </a:r>
            <a:r>
              <a:rPr sz="1800" spc="-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with</a:t>
            </a:r>
            <a:r>
              <a:rPr sz="18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Visualization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145"/>
              </a:spcBef>
              <a:buChar char="•"/>
              <a:tabLst>
                <a:tab pos="698500" algn="l"/>
              </a:tabLst>
            </a:pPr>
            <a:r>
              <a:rPr sz="1800" spc="-125" dirty="0">
                <a:solidFill>
                  <a:srgbClr val="292929"/>
                </a:solidFill>
                <a:latin typeface="Arial"/>
                <a:cs typeface="Arial"/>
              </a:rPr>
              <a:t>EDA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with</a:t>
            </a:r>
            <a:r>
              <a:rPr sz="1800" spc="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SQL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220"/>
              </a:spcBef>
              <a:buChar char="•"/>
              <a:tabLst>
                <a:tab pos="698500" algn="l"/>
              </a:tabLst>
            </a:pP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Interactive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Map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with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Folium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145"/>
              </a:spcBef>
              <a:buChar char="•"/>
              <a:tabLst>
                <a:tab pos="698500" algn="l"/>
              </a:tabLst>
            </a:pP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Dashboards</a:t>
            </a:r>
            <a:r>
              <a:rPr sz="1800" spc="-1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with</a:t>
            </a:r>
            <a:r>
              <a:rPr sz="1800" spc="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Plotly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Dash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220"/>
              </a:spcBef>
              <a:buChar char="•"/>
              <a:tabLst>
                <a:tab pos="698500" algn="l"/>
              </a:tabLst>
            </a:pP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Predictive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Analysis</a:t>
            </a:r>
            <a:endParaRPr sz="1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170"/>
              </a:spcBef>
              <a:buChar char="•"/>
              <a:tabLst>
                <a:tab pos="240665" algn="l"/>
              </a:tabLst>
            </a:pPr>
            <a:r>
              <a:rPr sz="2150" spc="-80" dirty="0">
                <a:solidFill>
                  <a:srgbClr val="292929"/>
                </a:solidFill>
                <a:latin typeface="Arial"/>
                <a:cs typeface="Arial"/>
              </a:rPr>
              <a:t>Summary</a:t>
            </a:r>
            <a:r>
              <a:rPr sz="215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15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292929"/>
                </a:solidFill>
                <a:latin typeface="Arial"/>
                <a:cs typeface="Arial"/>
              </a:rPr>
              <a:t>all</a:t>
            </a:r>
            <a:r>
              <a:rPr sz="215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Arial"/>
                <a:cs typeface="Arial"/>
              </a:rPr>
              <a:t>results</a:t>
            </a:r>
            <a:endParaRPr sz="215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225"/>
              </a:spcBef>
              <a:buChar char="•"/>
              <a:tabLst>
                <a:tab pos="698500" algn="l"/>
              </a:tabLst>
            </a:pP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Exploratory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Analysis</a:t>
            </a:r>
            <a:r>
              <a:rPr sz="1800" spc="-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results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140"/>
              </a:spcBef>
              <a:buChar char="•"/>
              <a:tabLst>
                <a:tab pos="698500" algn="l"/>
              </a:tabLst>
            </a:pP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Interactive</a:t>
            </a: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maps</a:t>
            </a:r>
            <a:r>
              <a:rPr sz="1800" spc="-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8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dashboard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220"/>
              </a:spcBef>
              <a:buChar char="•"/>
              <a:tabLst>
                <a:tab pos="698500" algn="l"/>
              </a:tabLst>
            </a:pP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Predictive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results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1290">
              <a:lnSpc>
                <a:spcPts val="1810"/>
              </a:lnSpc>
            </a:pPr>
            <a:fld id="{81D60167-4931-47E6-BA6A-407CBD079E47}" type="slidenum">
              <a:rPr spc="35" dirty="0"/>
              <a:t>3</a:t>
            </a:fld>
            <a:endParaRPr spc="3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10" dirty="0"/>
              <a:t>Executive</a:t>
            </a:r>
            <a:r>
              <a:rPr spc="-114" dirty="0"/>
              <a:t> </a:t>
            </a:r>
            <a:r>
              <a:rPr spc="-160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91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dirty="0"/>
              <a:t>Total</a:t>
            </a:r>
            <a:r>
              <a:rPr sz="3050" spc="-130" dirty="0"/>
              <a:t> </a:t>
            </a:r>
            <a:r>
              <a:rPr sz="3050" spc="-35" dirty="0"/>
              <a:t>Number</a:t>
            </a:r>
            <a:r>
              <a:rPr sz="3050" spc="-95" dirty="0"/>
              <a:t> </a:t>
            </a:r>
            <a:r>
              <a:rPr sz="3050" dirty="0"/>
              <a:t>of</a:t>
            </a:r>
            <a:r>
              <a:rPr sz="3050" spc="-120" dirty="0"/>
              <a:t> </a:t>
            </a:r>
            <a:r>
              <a:rPr sz="3050" spc="-114" dirty="0"/>
              <a:t>Successful</a:t>
            </a:r>
            <a:r>
              <a:rPr sz="3050" spc="-100" dirty="0"/>
              <a:t> </a:t>
            </a:r>
            <a:r>
              <a:rPr sz="3050" dirty="0"/>
              <a:t>and</a:t>
            </a:r>
            <a:r>
              <a:rPr sz="3050" spc="-95" dirty="0"/>
              <a:t> </a:t>
            </a:r>
            <a:r>
              <a:rPr sz="3050" spc="-25" dirty="0"/>
              <a:t>Failure</a:t>
            </a:r>
            <a:r>
              <a:rPr sz="3050" spc="-65" dirty="0"/>
              <a:t> </a:t>
            </a:r>
            <a:r>
              <a:rPr sz="3050" spc="-30" dirty="0"/>
              <a:t>Mission</a:t>
            </a:r>
            <a:r>
              <a:rPr sz="3050" spc="-85" dirty="0"/>
              <a:t> </a:t>
            </a:r>
            <a:r>
              <a:rPr sz="3050" spc="-40" dirty="0"/>
              <a:t>Outcomes</a:t>
            </a:r>
            <a:endParaRPr sz="3050"/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SQL</a:t>
            </a:r>
            <a:r>
              <a:rPr sz="1800" b="1" spc="-125" dirty="0">
                <a:latin typeface="Arial"/>
                <a:cs typeface="Arial"/>
              </a:rPr>
              <a:t> </a:t>
            </a:r>
            <a:r>
              <a:rPr sz="1800" b="1" spc="-100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Results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95575"/>
            <a:ext cx="5486400" cy="2286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10625" y="2581275"/>
            <a:ext cx="1276350" cy="46672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351145" cy="2427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00"/>
              </a:spcBef>
            </a:pP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99"/>
              </a:lnSpc>
              <a:spcBef>
                <a:spcPts val="5"/>
              </a:spcBef>
            </a:pPr>
            <a:r>
              <a:rPr sz="1800" spc="-10" dirty="0">
                <a:latin typeface="Arial"/>
                <a:cs typeface="Arial"/>
              </a:rPr>
              <a:t>With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first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204" dirty="0">
                <a:latin typeface="Arial"/>
                <a:cs typeface="Arial"/>
              </a:rPr>
              <a:t>SELECT,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we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45" dirty="0">
                <a:latin typeface="Arial"/>
                <a:cs typeface="Arial"/>
              </a:rPr>
              <a:t>show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45" dirty="0">
                <a:latin typeface="Arial"/>
                <a:cs typeface="Arial"/>
              </a:rPr>
              <a:t>subqueries</a:t>
            </a:r>
            <a:r>
              <a:rPr sz="1800" spc="-17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that </a:t>
            </a:r>
            <a:r>
              <a:rPr sz="1800" dirty="0">
                <a:latin typeface="Arial"/>
                <a:cs typeface="Arial"/>
              </a:rPr>
              <a:t>return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results.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105" dirty="0">
                <a:latin typeface="Arial"/>
                <a:cs typeface="Arial"/>
              </a:rPr>
              <a:t>The</a:t>
            </a:r>
            <a:r>
              <a:rPr sz="1800" dirty="0">
                <a:latin typeface="Arial"/>
                <a:cs typeface="Arial"/>
              </a:rPr>
              <a:t> first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30" dirty="0">
                <a:latin typeface="Arial"/>
                <a:cs typeface="Arial"/>
              </a:rPr>
              <a:t>subquery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35" dirty="0">
                <a:latin typeface="Arial"/>
                <a:cs typeface="Arial"/>
              </a:rPr>
              <a:t>counts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successful </a:t>
            </a:r>
            <a:r>
              <a:rPr sz="1800" spc="-45" dirty="0">
                <a:latin typeface="Arial"/>
                <a:cs typeface="Arial"/>
              </a:rPr>
              <a:t>mission.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105" dirty="0">
                <a:latin typeface="Arial"/>
                <a:cs typeface="Arial"/>
              </a:rPr>
              <a:t>The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60" dirty="0">
                <a:latin typeface="Arial"/>
                <a:cs typeface="Arial"/>
              </a:rPr>
              <a:t>second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subquery</a:t>
            </a:r>
            <a:r>
              <a:rPr sz="1800" spc="-13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counts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unsuccessful </a:t>
            </a:r>
            <a:r>
              <a:rPr sz="1800" dirty="0">
                <a:latin typeface="Arial"/>
                <a:cs typeface="Arial"/>
              </a:rPr>
              <a:t>mission.</a:t>
            </a:r>
            <a:r>
              <a:rPr sz="1800" spc="229" dirty="0">
                <a:latin typeface="Arial"/>
                <a:cs typeface="Arial"/>
              </a:rPr>
              <a:t> </a:t>
            </a:r>
            <a:r>
              <a:rPr sz="1800" spc="-100" dirty="0">
                <a:latin typeface="Arial"/>
                <a:cs typeface="Arial"/>
              </a:rPr>
              <a:t>The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220" dirty="0">
                <a:latin typeface="Arial"/>
                <a:cs typeface="Arial"/>
              </a:rPr>
              <a:t>WHERE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spc="-65" dirty="0">
                <a:latin typeface="Arial"/>
                <a:cs typeface="Arial"/>
              </a:rPr>
              <a:t>clause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followed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by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50" dirty="0">
                <a:latin typeface="Arial"/>
                <a:cs typeface="Arial"/>
              </a:rPr>
              <a:t>LIKE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clause </a:t>
            </a:r>
            <a:r>
              <a:rPr sz="1800" dirty="0">
                <a:latin typeface="Arial"/>
                <a:cs typeface="Arial"/>
              </a:rPr>
              <a:t>filters</a:t>
            </a:r>
            <a:r>
              <a:rPr sz="1800" spc="-40" dirty="0">
                <a:latin typeface="Arial"/>
                <a:cs typeface="Arial"/>
              </a:rPr>
              <a:t> mission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spc="-35" dirty="0">
                <a:latin typeface="Arial"/>
                <a:cs typeface="Arial"/>
              </a:rPr>
              <a:t>outcome.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5" dirty="0">
                <a:latin typeface="Arial"/>
                <a:cs typeface="Arial"/>
              </a:rPr>
              <a:t>The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190" dirty="0">
                <a:latin typeface="Arial"/>
                <a:cs typeface="Arial"/>
              </a:rPr>
              <a:t>COUNT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function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counts </a:t>
            </a:r>
            <a:r>
              <a:rPr sz="1800" spc="-40" dirty="0">
                <a:latin typeface="Arial"/>
                <a:cs typeface="Arial"/>
              </a:rPr>
              <a:t>records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filtered.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30</a:t>
            </a:fld>
            <a:endParaRPr spc="6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13295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5" dirty="0"/>
              <a:t>Boosters</a:t>
            </a:r>
            <a:r>
              <a:rPr spc="-210" dirty="0"/>
              <a:t> </a:t>
            </a:r>
            <a:r>
              <a:rPr spc="-65" dirty="0"/>
              <a:t>Carried</a:t>
            </a:r>
            <a:r>
              <a:rPr spc="-190" dirty="0"/>
              <a:t> </a:t>
            </a:r>
            <a:r>
              <a:rPr spc="-85" dirty="0"/>
              <a:t>Maximum</a:t>
            </a:r>
            <a:r>
              <a:rPr spc="-90" dirty="0"/>
              <a:t> </a:t>
            </a:r>
            <a:r>
              <a:rPr spc="-80" dirty="0"/>
              <a:t>Payload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SQL</a:t>
            </a:r>
            <a:r>
              <a:rPr sz="1800" b="1" spc="-125" dirty="0">
                <a:latin typeface="Arial"/>
                <a:cs typeface="Arial"/>
              </a:rPr>
              <a:t> </a:t>
            </a:r>
            <a:r>
              <a:rPr sz="1800" b="1" spc="-100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Results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57475"/>
            <a:ext cx="5486400" cy="342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58225" y="1962150"/>
            <a:ext cx="1000125" cy="31908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224780" cy="2150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05"/>
              </a:spcBef>
            </a:pP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99900"/>
              </a:lnSpc>
            </a:pPr>
            <a:r>
              <a:rPr sz="1800" spc="-155" dirty="0">
                <a:latin typeface="Arial"/>
                <a:cs typeface="Arial"/>
              </a:rPr>
              <a:t>We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65" dirty="0">
                <a:latin typeface="Arial"/>
                <a:cs typeface="Arial"/>
              </a:rPr>
              <a:t>used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30" dirty="0">
                <a:latin typeface="Arial"/>
                <a:cs typeface="Arial"/>
              </a:rPr>
              <a:t>subquery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filter</a:t>
            </a:r>
            <a:r>
              <a:rPr sz="1800" spc="-10" dirty="0">
                <a:latin typeface="Arial"/>
                <a:cs typeface="Arial"/>
              </a:rPr>
              <a:t> data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by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returning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only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-55" dirty="0">
                <a:latin typeface="Arial"/>
                <a:cs typeface="Arial"/>
              </a:rPr>
              <a:t>heaviest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30" dirty="0">
                <a:latin typeface="Arial"/>
                <a:cs typeface="Arial"/>
              </a:rPr>
              <a:t>payload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110" dirty="0">
                <a:latin typeface="Arial"/>
                <a:cs typeface="Arial"/>
              </a:rPr>
              <a:t>mass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with</a:t>
            </a:r>
            <a:r>
              <a:rPr sz="1800" spc="55" dirty="0">
                <a:latin typeface="Arial"/>
                <a:cs typeface="Arial"/>
              </a:rPr>
              <a:t> </a:t>
            </a:r>
            <a:r>
              <a:rPr sz="1800" spc="-125" dirty="0">
                <a:latin typeface="Arial"/>
                <a:cs typeface="Arial"/>
              </a:rPr>
              <a:t>MAX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function.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The </a:t>
            </a:r>
            <a:r>
              <a:rPr sz="1800" spc="-45" dirty="0">
                <a:latin typeface="Arial"/>
                <a:cs typeface="Arial"/>
              </a:rPr>
              <a:t>main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query</a:t>
            </a:r>
            <a:r>
              <a:rPr sz="1800" spc="-80" dirty="0">
                <a:latin typeface="Arial"/>
                <a:cs typeface="Arial"/>
              </a:rPr>
              <a:t> uses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subquery</a:t>
            </a:r>
            <a:r>
              <a:rPr sz="1800" spc="-12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results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and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returns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unique </a:t>
            </a:r>
            <a:r>
              <a:rPr sz="1800" dirty="0">
                <a:latin typeface="Arial"/>
                <a:cs typeface="Arial"/>
              </a:rPr>
              <a:t>booster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version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-200" dirty="0">
                <a:latin typeface="Arial"/>
                <a:cs typeface="Arial"/>
              </a:rPr>
              <a:t>(SELECT</a:t>
            </a:r>
            <a:r>
              <a:rPr sz="1800" spc="-130" dirty="0">
                <a:latin typeface="Arial"/>
                <a:cs typeface="Arial"/>
              </a:rPr>
              <a:t> </a:t>
            </a:r>
            <a:r>
              <a:rPr sz="1800" spc="-145" dirty="0">
                <a:latin typeface="Arial"/>
                <a:cs typeface="Arial"/>
              </a:rPr>
              <a:t>DISTINCT)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with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0" dirty="0">
                <a:latin typeface="Arial"/>
                <a:cs typeface="Arial"/>
              </a:rPr>
              <a:t> heaviest </a:t>
            </a:r>
            <a:r>
              <a:rPr sz="1800" spc="-30" dirty="0">
                <a:latin typeface="Arial"/>
                <a:cs typeface="Arial"/>
              </a:rPr>
              <a:t>payload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mass.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31</a:t>
            </a:fld>
            <a:endParaRPr spc="6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00" dirty="0"/>
              <a:t>2015</a:t>
            </a:r>
            <a:r>
              <a:rPr spc="-100" dirty="0"/>
              <a:t> Launch</a:t>
            </a:r>
            <a:r>
              <a:rPr spc="20" dirty="0"/>
              <a:t> </a:t>
            </a:r>
            <a:r>
              <a:rPr spc="-120" dirty="0"/>
              <a:t>Records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SQL</a:t>
            </a:r>
            <a:r>
              <a:rPr sz="1800" b="1" spc="-125" dirty="0">
                <a:latin typeface="Arial"/>
                <a:cs typeface="Arial"/>
              </a:rPr>
              <a:t> </a:t>
            </a:r>
            <a:r>
              <a:rPr sz="1800" b="1" spc="-100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Results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28900"/>
            <a:ext cx="5286375" cy="2571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24750" y="2409825"/>
            <a:ext cx="2390775" cy="7143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350510" cy="2150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05"/>
              </a:spcBef>
            </a:pP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99900"/>
              </a:lnSpc>
            </a:pPr>
            <a:r>
              <a:rPr sz="1800" spc="-70" dirty="0">
                <a:latin typeface="Arial"/>
                <a:cs typeface="Arial"/>
              </a:rPr>
              <a:t>This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query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returns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month,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booster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45" dirty="0">
                <a:latin typeface="Arial"/>
                <a:cs typeface="Arial"/>
              </a:rPr>
              <a:t>version,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launch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site </a:t>
            </a:r>
            <a:r>
              <a:rPr sz="1800" spc="-45" dirty="0">
                <a:latin typeface="Arial"/>
                <a:cs typeface="Arial"/>
              </a:rPr>
              <a:t>where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landing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90" dirty="0">
                <a:latin typeface="Arial"/>
                <a:cs typeface="Arial"/>
              </a:rPr>
              <a:t>was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65" dirty="0">
                <a:latin typeface="Arial"/>
                <a:cs typeface="Arial"/>
              </a:rPr>
              <a:t>unsuccessful</a:t>
            </a:r>
            <a:r>
              <a:rPr sz="1800" spc="-19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and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landing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date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took </a:t>
            </a:r>
            <a:r>
              <a:rPr sz="1800" spc="-35" dirty="0">
                <a:latin typeface="Arial"/>
                <a:cs typeface="Arial"/>
              </a:rPr>
              <a:t>place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70" dirty="0">
                <a:latin typeface="Arial"/>
                <a:cs typeface="Arial"/>
              </a:rPr>
              <a:t>2015.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35" dirty="0">
                <a:latin typeface="Arial"/>
                <a:cs typeface="Arial"/>
              </a:rPr>
              <a:t>Substr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function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process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date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order</a:t>
            </a:r>
            <a:r>
              <a:rPr sz="1800" spc="5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take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month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or</a:t>
            </a:r>
            <a:r>
              <a:rPr sz="1800" spc="65" dirty="0">
                <a:latin typeface="Arial"/>
                <a:cs typeface="Arial"/>
              </a:rPr>
              <a:t> </a:t>
            </a:r>
            <a:r>
              <a:rPr sz="1800" spc="-75" dirty="0">
                <a:latin typeface="Arial"/>
                <a:cs typeface="Arial"/>
              </a:rPr>
              <a:t>year.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85" dirty="0">
                <a:latin typeface="Arial"/>
                <a:cs typeface="Arial"/>
              </a:rPr>
              <a:t>Substr(DATE,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4,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2)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shows </a:t>
            </a:r>
            <a:r>
              <a:rPr sz="1800" spc="-20" dirty="0">
                <a:latin typeface="Arial"/>
                <a:cs typeface="Arial"/>
              </a:rPr>
              <a:t>month.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75" dirty="0">
                <a:latin typeface="Arial"/>
                <a:cs typeface="Arial"/>
              </a:rPr>
              <a:t>Substr(DATE,7,</a:t>
            </a:r>
            <a:r>
              <a:rPr sz="1800" spc="-2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4)</a:t>
            </a:r>
            <a:r>
              <a:rPr sz="1800" spc="65" dirty="0">
                <a:latin typeface="Arial"/>
                <a:cs typeface="Arial"/>
              </a:rPr>
              <a:t> </a:t>
            </a:r>
            <a:r>
              <a:rPr sz="1800" spc="-65" dirty="0">
                <a:latin typeface="Arial"/>
                <a:cs typeface="Arial"/>
              </a:rPr>
              <a:t>shows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year.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32</a:t>
            </a:fld>
            <a:endParaRPr spc="6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518794"/>
            <a:ext cx="987298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7285355" algn="l"/>
              </a:tabLst>
            </a:pPr>
            <a:r>
              <a:rPr sz="2750" spc="-120" dirty="0"/>
              <a:t>Rank</a:t>
            </a:r>
            <a:r>
              <a:rPr sz="2750" spc="-75" dirty="0"/>
              <a:t> </a:t>
            </a:r>
            <a:r>
              <a:rPr sz="2750" dirty="0"/>
              <a:t>Landing</a:t>
            </a:r>
            <a:r>
              <a:rPr sz="2750" spc="-175" dirty="0"/>
              <a:t> </a:t>
            </a:r>
            <a:r>
              <a:rPr sz="2750" spc="-55" dirty="0"/>
              <a:t>Outcomes</a:t>
            </a:r>
            <a:r>
              <a:rPr sz="2750" spc="-30" dirty="0"/>
              <a:t> </a:t>
            </a:r>
            <a:r>
              <a:rPr sz="2750" spc="-50" dirty="0"/>
              <a:t>Between</a:t>
            </a:r>
            <a:r>
              <a:rPr sz="2750" spc="-145" dirty="0"/>
              <a:t> </a:t>
            </a:r>
            <a:r>
              <a:rPr sz="2750" spc="95" dirty="0"/>
              <a:t>2010-</a:t>
            </a:r>
            <a:r>
              <a:rPr sz="2750" spc="75" dirty="0"/>
              <a:t>06-</a:t>
            </a:r>
            <a:r>
              <a:rPr sz="2750" spc="110" dirty="0"/>
              <a:t>04</a:t>
            </a:r>
            <a:r>
              <a:rPr sz="2750" dirty="0"/>
              <a:t>	and</a:t>
            </a:r>
            <a:r>
              <a:rPr sz="2750" spc="-95" dirty="0"/>
              <a:t> </a:t>
            </a:r>
            <a:r>
              <a:rPr sz="2750" spc="90" dirty="0"/>
              <a:t>2017-</a:t>
            </a:r>
            <a:r>
              <a:rPr sz="2750" spc="70" dirty="0"/>
              <a:t>03-</a:t>
            </a:r>
            <a:r>
              <a:rPr sz="2750" spc="95" dirty="0"/>
              <a:t>20</a:t>
            </a:r>
            <a:endParaRPr sz="2750"/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SQL</a:t>
            </a:r>
            <a:r>
              <a:rPr sz="1800" b="1" spc="-125" dirty="0">
                <a:latin typeface="Arial"/>
                <a:cs typeface="Arial"/>
              </a:rPr>
              <a:t> </a:t>
            </a:r>
            <a:r>
              <a:rPr sz="1800" b="1" spc="-100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Results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495550"/>
            <a:ext cx="5591175" cy="50482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00975" y="2324100"/>
            <a:ext cx="2743200" cy="8382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267325" cy="2427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25"/>
              </a:spcBef>
            </a:pPr>
            <a:endParaRPr sz="1800">
              <a:latin typeface="Arial"/>
              <a:cs typeface="Arial"/>
            </a:endParaRPr>
          </a:p>
          <a:p>
            <a:pPr marL="12700" marR="540385">
              <a:lnSpc>
                <a:spcPts val="2100"/>
              </a:lnSpc>
              <a:tabLst>
                <a:tab pos="688975" algn="l"/>
              </a:tabLst>
            </a:pPr>
            <a:r>
              <a:rPr sz="1800" spc="-70" dirty="0">
                <a:latin typeface="Arial"/>
                <a:cs typeface="Arial"/>
              </a:rPr>
              <a:t>This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query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returns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landing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spc="-45" dirty="0">
                <a:latin typeface="Arial"/>
                <a:cs typeface="Arial"/>
              </a:rPr>
              <a:t>outcomes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and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their count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-45" dirty="0">
                <a:latin typeface="Arial"/>
                <a:cs typeface="Arial"/>
              </a:rPr>
              <a:t>where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mission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spc="-45" dirty="0">
                <a:latin typeface="Arial"/>
                <a:cs typeface="Arial"/>
              </a:rPr>
              <a:t>was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70" dirty="0">
                <a:latin typeface="Arial"/>
                <a:cs typeface="Arial"/>
              </a:rPr>
              <a:t>successful</a:t>
            </a:r>
            <a:r>
              <a:rPr sz="1800" spc="-19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and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date</a:t>
            </a:r>
            <a:r>
              <a:rPr sz="1800" spc="-25" dirty="0">
                <a:latin typeface="Arial"/>
                <a:cs typeface="Arial"/>
              </a:rPr>
              <a:t> is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ts val="2180"/>
              </a:lnSpc>
              <a:spcBef>
                <a:spcPts val="15"/>
              </a:spcBef>
              <a:tabLst>
                <a:tab pos="1947545" algn="l"/>
              </a:tabLst>
            </a:pPr>
            <a:r>
              <a:rPr sz="1800" spc="-35" dirty="0">
                <a:latin typeface="Arial"/>
                <a:cs typeface="Arial"/>
              </a:rPr>
              <a:t>between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110" dirty="0">
                <a:latin typeface="Arial"/>
                <a:cs typeface="Arial"/>
              </a:rPr>
              <a:t>04/06/2010</a:t>
            </a:r>
            <a:r>
              <a:rPr sz="1800" spc="-17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and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95" dirty="0">
                <a:latin typeface="Arial"/>
                <a:cs typeface="Arial"/>
              </a:rPr>
              <a:t>20/03/2017.</a:t>
            </a:r>
            <a:r>
              <a:rPr sz="1800" spc="-240" dirty="0">
                <a:latin typeface="Arial"/>
                <a:cs typeface="Arial"/>
              </a:rPr>
              <a:t> </a:t>
            </a:r>
            <a:r>
              <a:rPr sz="1800" spc="-105" dirty="0">
                <a:latin typeface="Arial"/>
                <a:cs typeface="Arial"/>
              </a:rPr>
              <a:t>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GROUP </a:t>
            </a:r>
            <a:r>
              <a:rPr sz="1800" spc="-150" dirty="0">
                <a:latin typeface="Arial"/>
                <a:cs typeface="Arial"/>
              </a:rPr>
              <a:t>BY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65" dirty="0">
                <a:latin typeface="Arial"/>
                <a:cs typeface="Arial"/>
              </a:rPr>
              <a:t>clause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groups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results </a:t>
            </a:r>
            <a:r>
              <a:rPr sz="1800" dirty="0">
                <a:latin typeface="Arial"/>
                <a:cs typeface="Arial"/>
              </a:rPr>
              <a:t>by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landing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35" dirty="0">
                <a:latin typeface="Arial"/>
                <a:cs typeface="Arial"/>
              </a:rPr>
              <a:t>outcome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and </a:t>
            </a:r>
            <a:r>
              <a:rPr sz="1800" spc="-195" dirty="0">
                <a:latin typeface="Arial"/>
                <a:cs typeface="Arial"/>
              </a:rPr>
              <a:t>ORDER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50" dirty="0">
                <a:latin typeface="Arial"/>
                <a:cs typeface="Arial"/>
              </a:rPr>
              <a:t>BY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COUNT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-200" dirty="0">
                <a:latin typeface="Arial"/>
                <a:cs typeface="Arial"/>
              </a:rPr>
              <a:t>DESC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60" dirty="0">
                <a:latin typeface="Arial"/>
                <a:cs typeface="Arial"/>
              </a:rPr>
              <a:t>shows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results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spc="-30" dirty="0">
                <a:latin typeface="Arial"/>
                <a:cs typeface="Arial"/>
              </a:rPr>
              <a:t>decreasing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00"/>
              </a:lnSpc>
            </a:pPr>
            <a:r>
              <a:rPr sz="1800" spc="-10" dirty="0">
                <a:latin typeface="Arial"/>
                <a:cs typeface="Arial"/>
              </a:rPr>
              <a:t>order.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33</a:t>
            </a:fld>
            <a:endParaRPr spc="6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781357"/>
            <a:ext cx="76701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60" dirty="0">
                <a:solidFill>
                  <a:srgbClr val="292929"/>
                </a:solidFill>
                <a:latin typeface="Arial"/>
                <a:cs typeface="Arial"/>
              </a:rPr>
              <a:t>We</a:t>
            </a:r>
            <a:r>
              <a:rPr sz="18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Arial"/>
                <a:cs typeface="Arial"/>
              </a:rPr>
              <a:t>see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that</a:t>
            </a:r>
            <a:r>
              <a:rPr sz="1800" spc="-1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Arial"/>
                <a:cs typeface="Arial"/>
              </a:rPr>
              <a:t>Space</a:t>
            </a:r>
            <a:r>
              <a:rPr sz="1800" spc="-1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X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 launch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sites</a:t>
            </a:r>
            <a:r>
              <a:rPr sz="1800" spc="-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are</a:t>
            </a:r>
            <a:r>
              <a:rPr sz="18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located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on</a:t>
            </a:r>
            <a:r>
              <a:rPr sz="18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-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coast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18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United</a:t>
            </a: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States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Folium</a:t>
            </a:r>
            <a:r>
              <a:rPr spc="-220" dirty="0"/>
              <a:t> </a:t>
            </a:r>
            <a:r>
              <a:rPr dirty="0"/>
              <a:t>map</a:t>
            </a:r>
            <a:r>
              <a:rPr spc="-125" dirty="0"/>
              <a:t> </a:t>
            </a:r>
            <a:r>
              <a:rPr dirty="0"/>
              <a:t>–</a:t>
            </a:r>
            <a:r>
              <a:rPr spc="-229" dirty="0"/>
              <a:t> </a:t>
            </a:r>
            <a:r>
              <a:rPr spc="-50" dirty="0"/>
              <a:t>Ground</a:t>
            </a:r>
            <a:r>
              <a:rPr spc="-195" dirty="0"/>
              <a:t> </a:t>
            </a:r>
            <a:r>
              <a:rPr spc="-10" dirty="0"/>
              <a:t>stations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6475" y="1381125"/>
            <a:ext cx="7058025" cy="421005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16691" y="6113199"/>
            <a:ext cx="2730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550" spc="80" dirty="0">
                <a:solidFill>
                  <a:srgbClr val="1C7CDB"/>
                </a:solidFill>
                <a:latin typeface="Arial"/>
                <a:cs typeface="Arial"/>
              </a:rPr>
              <a:t>35</a:t>
            </a:r>
            <a:endParaRPr sz="1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80" dirty="0">
                <a:solidFill>
                  <a:srgbClr val="1C7CDB"/>
                </a:solidFill>
                <a:latin typeface="Arial"/>
                <a:cs typeface="Arial"/>
              </a:rPr>
              <a:t>36</a:t>
            </a:r>
            <a:endParaRPr sz="15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5809932"/>
            <a:ext cx="9355455" cy="56769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spc="-100" dirty="0">
                <a:solidFill>
                  <a:srgbClr val="00AF50"/>
                </a:solidFill>
                <a:latin typeface="Arial"/>
                <a:cs typeface="Arial"/>
              </a:rPr>
              <a:t>Green</a:t>
            </a:r>
            <a:r>
              <a:rPr sz="1800" spc="-2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marker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 represents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successful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launches.</a:t>
            </a:r>
            <a:r>
              <a:rPr sz="1800" spc="-1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25" dirty="0">
                <a:solidFill>
                  <a:srgbClr val="FF0000"/>
                </a:solidFill>
                <a:latin typeface="Arial"/>
                <a:cs typeface="Arial"/>
              </a:rPr>
              <a:t>Red</a:t>
            </a:r>
            <a:r>
              <a:rPr sz="18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marker</a:t>
            </a:r>
            <a:r>
              <a:rPr sz="18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represents</a:t>
            </a:r>
            <a:r>
              <a:rPr sz="1800" spc="-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unsuccessful</a:t>
            </a:r>
            <a:r>
              <a:rPr sz="1800" spc="-1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launches.</a:t>
            </a:r>
            <a:r>
              <a:rPr sz="1800" spc="-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We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note</a:t>
            </a:r>
            <a:r>
              <a:rPr sz="18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that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25" dirty="0">
                <a:solidFill>
                  <a:srgbClr val="292929"/>
                </a:solidFill>
                <a:latin typeface="Arial"/>
                <a:cs typeface="Arial"/>
              </a:rPr>
              <a:t>KSC</a:t>
            </a:r>
            <a:r>
              <a:rPr sz="18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35" dirty="0">
                <a:solidFill>
                  <a:srgbClr val="292929"/>
                </a:solidFill>
                <a:latin typeface="Arial"/>
                <a:cs typeface="Arial"/>
              </a:rPr>
              <a:t>LC-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39A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Arial"/>
                <a:cs typeface="Arial"/>
              </a:rPr>
              <a:t>has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18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higher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success</a:t>
            </a:r>
            <a:r>
              <a:rPr sz="1800" spc="-1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rate.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41489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Folium</a:t>
            </a:r>
            <a:r>
              <a:rPr spc="-240" dirty="0"/>
              <a:t> </a:t>
            </a:r>
            <a:r>
              <a:rPr dirty="0"/>
              <a:t>map</a:t>
            </a:r>
            <a:r>
              <a:rPr spc="-120" dirty="0"/>
              <a:t> </a:t>
            </a:r>
            <a:r>
              <a:rPr dirty="0"/>
              <a:t>–</a:t>
            </a:r>
            <a:r>
              <a:rPr spc="-225" dirty="0"/>
              <a:t> </a:t>
            </a:r>
            <a:r>
              <a:rPr spc="-10" dirty="0"/>
              <a:t>Color</a:t>
            </a:r>
            <a:r>
              <a:rPr spc="-195" dirty="0"/>
              <a:t> </a:t>
            </a:r>
            <a:r>
              <a:rPr spc="-45" dirty="0"/>
              <a:t>Labeled</a:t>
            </a:r>
            <a:r>
              <a:rPr spc="-204" dirty="0"/>
              <a:t> </a:t>
            </a:r>
            <a:r>
              <a:rPr spc="-50" dirty="0"/>
              <a:t>Markers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828675" y="1381125"/>
            <a:ext cx="10972800" cy="3981450"/>
            <a:chOff x="828675" y="1381125"/>
            <a:chExt cx="10972800" cy="39814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675" y="1381125"/>
              <a:ext cx="2743200" cy="27622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71875" y="2762250"/>
              <a:ext cx="2686050" cy="26003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0775" y="1390650"/>
              <a:ext cx="2857500" cy="2133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58275" y="2762250"/>
              <a:ext cx="2743200" cy="24003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4892611"/>
            <a:ext cx="6224905" cy="115887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923925">
              <a:lnSpc>
                <a:spcPct val="104400"/>
              </a:lnSpc>
              <a:spcBef>
                <a:spcPts val="5"/>
              </a:spcBef>
            </a:pP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Is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00" dirty="0">
                <a:solidFill>
                  <a:srgbClr val="292929"/>
                </a:solidFill>
                <a:latin typeface="Arial"/>
                <a:cs typeface="Arial"/>
              </a:rPr>
              <a:t>CCAFS</a:t>
            </a:r>
            <a:r>
              <a:rPr sz="18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65" dirty="0">
                <a:solidFill>
                  <a:srgbClr val="292929"/>
                </a:solidFill>
                <a:latin typeface="Arial"/>
                <a:cs typeface="Arial"/>
              </a:rPr>
              <a:t>SLC-</a:t>
            </a:r>
            <a:r>
              <a:rPr sz="1800" spc="95" dirty="0">
                <a:solidFill>
                  <a:srgbClr val="292929"/>
                </a:solidFill>
                <a:latin typeface="Arial"/>
                <a:cs typeface="Arial"/>
              </a:rPr>
              <a:t>40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close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proximity</a:t>
            </a:r>
            <a:r>
              <a:rPr sz="18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railways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?</a:t>
            </a:r>
            <a:r>
              <a:rPr sz="18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Yes </a:t>
            </a: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00" dirty="0">
                <a:solidFill>
                  <a:srgbClr val="292929"/>
                </a:solidFill>
                <a:latin typeface="Arial"/>
                <a:cs typeface="Arial"/>
              </a:rPr>
              <a:t>CCAFS</a:t>
            </a:r>
            <a:r>
              <a:rPr sz="18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65" dirty="0">
                <a:solidFill>
                  <a:srgbClr val="292929"/>
                </a:solidFill>
                <a:latin typeface="Arial"/>
                <a:cs typeface="Arial"/>
              </a:rPr>
              <a:t>SLC-</a:t>
            </a:r>
            <a:r>
              <a:rPr sz="1800" spc="95" dirty="0">
                <a:solidFill>
                  <a:srgbClr val="292929"/>
                </a:solidFill>
                <a:latin typeface="Arial"/>
                <a:cs typeface="Arial"/>
              </a:rPr>
              <a:t>40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close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proximity</a:t>
            </a:r>
            <a:r>
              <a:rPr sz="18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18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highways</a:t>
            </a: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?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Yes </a:t>
            </a: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Is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00" dirty="0">
                <a:solidFill>
                  <a:srgbClr val="292929"/>
                </a:solidFill>
                <a:latin typeface="Arial"/>
                <a:cs typeface="Arial"/>
              </a:rPr>
              <a:t>CCAFS</a:t>
            </a:r>
            <a:r>
              <a:rPr sz="18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65" dirty="0">
                <a:solidFill>
                  <a:srgbClr val="292929"/>
                </a:solidFill>
                <a:latin typeface="Arial"/>
                <a:cs typeface="Arial"/>
              </a:rPr>
              <a:t>SLC-</a:t>
            </a:r>
            <a:r>
              <a:rPr sz="1800" spc="95" dirty="0">
                <a:solidFill>
                  <a:srgbClr val="292929"/>
                </a:solidFill>
                <a:latin typeface="Arial"/>
                <a:cs typeface="Arial"/>
              </a:rPr>
              <a:t>40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close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proximity</a:t>
            </a:r>
            <a:r>
              <a:rPr sz="18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18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coastline</a:t>
            </a:r>
            <a:r>
              <a:rPr sz="1800" spc="-1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?</a:t>
            </a:r>
            <a:r>
              <a:rPr sz="18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Yes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Do</a:t>
            </a:r>
            <a:r>
              <a:rPr sz="1800" spc="-1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00" dirty="0">
                <a:solidFill>
                  <a:srgbClr val="292929"/>
                </a:solidFill>
                <a:latin typeface="Arial"/>
                <a:cs typeface="Arial"/>
              </a:rPr>
              <a:t>CCAFS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60" dirty="0">
                <a:solidFill>
                  <a:srgbClr val="292929"/>
                </a:solidFill>
                <a:latin typeface="Arial"/>
                <a:cs typeface="Arial"/>
              </a:rPr>
              <a:t>SLC-</a:t>
            </a:r>
            <a:r>
              <a:rPr sz="1800" spc="95" dirty="0">
                <a:solidFill>
                  <a:srgbClr val="292929"/>
                </a:solidFill>
                <a:latin typeface="Arial"/>
                <a:cs typeface="Arial"/>
              </a:rPr>
              <a:t>40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keeps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certain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distance</a:t>
            </a:r>
            <a:r>
              <a:rPr sz="1800" spc="-1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away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from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cities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?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No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dirty="0"/>
              <a:t>Folium</a:t>
            </a:r>
            <a:r>
              <a:rPr sz="2750" spc="-155" dirty="0"/>
              <a:t> </a:t>
            </a:r>
            <a:r>
              <a:rPr sz="2750" dirty="0"/>
              <a:t>Map</a:t>
            </a:r>
            <a:r>
              <a:rPr sz="2750" spc="-5" dirty="0"/>
              <a:t> </a:t>
            </a:r>
            <a:r>
              <a:rPr sz="2750" dirty="0"/>
              <a:t>–</a:t>
            </a:r>
            <a:r>
              <a:rPr sz="2750" spc="-45" dirty="0"/>
              <a:t> </a:t>
            </a:r>
            <a:r>
              <a:rPr sz="2750" spc="-65" dirty="0"/>
              <a:t>Distances</a:t>
            </a:r>
            <a:r>
              <a:rPr sz="2750" spc="-35" dirty="0"/>
              <a:t> </a:t>
            </a:r>
            <a:r>
              <a:rPr sz="2750" dirty="0"/>
              <a:t>between</a:t>
            </a:r>
            <a:r>
              <a:rPr sz="2750" spc="-60" dirty="0"/>
              <a:t> </a:t>
            </a:r>
            <a:r>
              <a:rPr sz="2750" spc="-280" dirty="0"/>
              <a:t>CCAFS</a:t>
            </a:r>
            <a:r>
              <a:rPr sz="2750" spc="85" dirty="0"/>
              <a:t> </a:t>
            </a:r>
            <a:r>
              <a:rPr sz="2750" spc="-200" dirty="0"/>
              <a:t>SLC-</a:t>
            </a:r>
            <a:r>
              <a:rPr sz="2750" spc="135" dirty="0"/>
              <a:t>40</a:t>
            </a:r>
            <a:r>
              <a:rPr sz="2750" spc="-40" dirty="0"/>
              <a:t> </a:t>
            </a:r>
            <a:r>
              <a:rPr sz="2750" dirty="0"/>
              <a:t>and</a:t>
            </a:r>
            <a:r>
              <a:rPr sz="2750" spc="-10" dirty="0"/>
              <a:t> </a:t>
            </a:r>
            <a:r>
              <a:rPr sz="2750" dirty="0"/>
              <a:t>its</a:t>
            </a:r>
            <a:r>
              <a:rPr sz="2750" spc="-90" dirty="0"/>
              <a:t> </a:t>
            </a:r>
            <a:r>
              <a:rPr sz="2750" spc="-10" dirty="0"/>
              <a:t>proximities</a:t>
            </a:r>
            <a:endParaRPr sz="27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1714500"/>
            <a:ext cx="4562475" cy="10096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1525" y="3067050"/>
            <a:ext cx="4562475" cy="12954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29275" y="1466850"/>
            <a:ext cx="2562225" cy="320992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67725" y="1990725"/>
            <a:ext cx="3419475" cy="173355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116691" y="6113199"/>
            <a:ext cx="2730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550" spc="80" dirty="0">
                <a:solidFill>
                  <a:srgbClr val="1C7CDB"/>
                </a:solidFill>
                <a:latin typeface="Arial"/>
                <a:cs typeface="Arial"/>
              </a:rPr>
              <a:t>37</a:t>
            </a:r>
            <a:endParaRPr sz="1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323522"/>
            <a:ext cx="62001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60" dirty="0">
                <a:solidFill>
                  <a:srgbClr val="292929"/>
                </a:solidFill>
                <a:latin typeface="Arial"/>
                <a:cs typeface="Arial"/>
              </a:rPr>
              <a:t>We</a:t>
            </a:r>
            <a:r>
              <a:rPr sz="18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Arial"/>
                <a:cs typeface="Arial"/>
              </a:rPr>
              <a:t>see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that</a:t>
            </a:r>
            <a:r>
              <a:rPr sz="18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25" dirty="0">
                <a:solidFill>
                  <a:srgbClr val="292929"/>
                </a:solidFill>
                <a:latin typeface="Arial"/>
                <a:cs typeface="Arial"/>
              </a:rPr>
              <a:t>KSC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30" dirty="0">
                <a:solidFill>
                  <a:srgbClr val="292929"/>
                </a:solidFill>
                <a:latin typeface="Arial"/>
                <a:cs typeface="Arial"/>
              </a:rPr>
              <a:t>LC-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39A</a:t>
            </a:r>
            <a:r>
              <a:rPr sz="18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Arial"/>
                <a:cs typeface="Arial"/>
              </a:rPr>
              <a:t>has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best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Arial"/>
                <a:cs typeface="Arial"/>
              </a:rPr>
              <a:t>success</a:t>
            </a: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rate</a:t>
            </a:r>
            <a:r>
              <a:rPr sz="18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18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launches.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688848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45" dirty="0"/>
              <a:t>Dashboard</a:t>
            </a:r>
            <a:r>
              <a:rPr spc="-60" dirty="0"/>
              <a:t> </a:t>
            </a:r>
            <a:r>
              <a:rPr dirty="0"/>
              <a:t>–</a:t>
            </a:r>
            <a:r>
              <a:rPr spc="-175" dirty="0"/>
              <a:t> </a:t>
            </a:r>
            <a:r>
              <a:rPr spc="-10" dirty="0"/>
              <a:t>Total</a:t>
            </a:r>
            <a:r>
              <a:rPr spc="-135" dirty="0"/>
              <a:t> </a:t>
            </a:r>
            <a:r>
              <a:rPr spc="-170" dirty="0"/>
              <a:t>success</a:t>
            </a:r>
            <a:r>
              <a:rPr spc="5" dirty="0"/>
              <a:t> </a:t>
            </a:r>
            <a:r>
              <a:rPr dirty="0"/>
              <a:t>by</a:t>
            </a:r>
            <a:r>
              <a:rPr spc="-180" dirty="0"/>
              <a:t> </a:t>
            </a:r>
            <a:r>
              <a:rPr spc="-2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650" y="1828800"/>
            <a:ext cx="10934700" cy="27241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39</a:t>
            </a:fld>
            <a:endParaRPr spc="6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Introduction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1290">
              <a:lnSpc>
                <a:spcPts val="1810"/>
              </a:lnSpc>
            </a:pPr>
            <a:fld id="{81D60167-4931-47E6-BA6A-407CBD079E47}" type="slidenum">
              <a:rPr spc="35" dirty="0"/>
              <a:t>4</a:t>
            </a:fld>
            <a:endParaRPr spc="35" dirty="0"/>
          </a:p>
        </p:txBody>
      </p:sp>
      <p:sp>
        <p:nvSpPr>
          <p:cNvPr id="3" name="object 3"/>
          <p:cNvSpPr txBox="1"/>
          <p:nvPr/>
        </p:nvSpPr>
        <p:spPr>
          <a:xfrm>
            <a:off x="1038225" y="1373417"/>
            <a:ext cx="10369550" cy="4367221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95"/>
              </a:spcBef>
              <a:buChar char="•"/>
              <a:tabLst>
                <a:tab pos="241300" algn="l"/>
              </a:tabLst>
            </a:pPr>
            <a:r>
              <a:rPr sz="2150" spc="-10" dirty="0">
                <a:solidFill>
                  <a:srgbClr val="292929"/>
                </a:solidFill>
                <a:latin typeface="Arial"/>
                <a:cs typeface="Arial"/>
              </a:rPr>
              <a:t>Project</a:t>
            </a:r>
            <a:r>
              <a:rPr sz="2150" spc="-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Arial"/>
                <a:cs typeface="Arial"/>
              </a:rPr>
              <a:t>background</a:t>
            </a:r>
            <a:r>
              <a:rPr sz="215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150" spc="-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Arial"/>
                <a:cs typeface="Arial"/>
              </a:rPr>
              <a:t>context</a:t>
            </a:r>
            <a:endParaRPr sz="2150" dirty="0">
              <a:latin typeface="Arial"/>
              <a:cs typeface="Arial"/>
            </a:endParaRPr>
          </a:p>
          <a:p>
            <a:pPr marL="699135" marR="5080" lvl="1" indent="-229235">
              <a:lnSpc>
                <a:spcPts val="1950"/>
              </a:lnSpc>
              <a:spcBef>
                <a:spcPts val="1465"/>
              </a:spcBef>
              <a:buChar char="•"/>
              <a:tabLst>
                <a:tab pos="699135" algn="l"/>
              </a:tabLst>
            </a:pPr>
            <a:r>
              <a:rPr lang="en-US" sz="1800" spc="-1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lang="en-US" sz="2000" spc="-105" dirty="0">
                <a:solidFill>
                  <a:srgbClr val="292929"/>
                </a:solidFill>
                <a:latin typeface="Arial"/>
                <a:cs typeface="Arial"/>
              </a:rPr>
              <a:t>This project aims</a:t>
            </a:r>
            <a:r>
              <a:rPr sz="20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0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predict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if</a:t>
            </a:r>
            <a:r>
              <a:rPr sz="20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000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Arial"/>
                <a:cs typeface="Arial"/>
              </a:rPr>
              <a:t>Falcon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80" dirty="0">
                <a:solidFill>
                  <a:srgbClr val="292929"/>
                </a:solidFill>
                <a:latin typeface="Arial"/>
                <a:cs typeface="Arial"/>
              </a:rPr>
              <a:t>9</a:t>
            </a:r>
            <a:r>
              <a:rPr sz="20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first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stage</a:t>
            </a:r>
            <a:r>
              <a:rPr sz="2000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will</a:t>
            </a:r>
            <a:r>
              <a:rPr sz="2000" spc="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Arial"/>
                <a:cs typeface="Arial"/>
              </a:rPr>
              <a:t>successfully</a:t>
            </a:r>
            <a:r>
              <a:rPr sz="2000" spc="-1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land.</a:t>
            </a:r>
            <a:r>
              <a:rPr sz="2000" spc="-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Arial"/>
                <a:cs typeface="Arial"/>
              </a:rPr>
              <a:t>SpaceX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Arial"/>
                <a:cs typeface="Arial"/>
              </a:rPr>
              <a:t>says</a:t>
            </a:r>
            <a:r>
              <a:rPr sz="2000" spc="5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on</a:t>
            </a:r>
            <a:r>
              <a:rPr sz="20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its</a:t>
            </a:r>
            <a:r>
              <a:rPr sz="2000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Arial"/>
                <a:cs typeface="Arial"/>
              </a:rPr>
              <a:t>website</a:t>
            </a:r>
            <a:r>
              <a:rPr sz="2000" spc="-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that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0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Arial"/>
                <a:cs typeface="Arial"/>
              </a:rPr>
              <a:t>Falcon</a:t>
            </a:r>
            <a:r>
              <a:rPr sz="2000" spc="-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80" dirty="0">
                <a:solidFill>
                  <a:srgbClr val="292929"/>
                </a:solidFill>
                <a:latin typeface="Arial"/>
                <a:cs typeface="Arial"/>
              </a:rPr>
              <a:t>9</a:t>
            </a:r>
            <a:r>
              <a:rPr sz="20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rocket</a:t>
            </a:r>
            <a:r>
              <a:rPr sz="20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Arial"/>
                <a:cs typeface="Arial"/>
              </a:rPr>
              <a:t>cost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Arial"/>
                <a:cs typeface="Arial"/>
              </a:rPr>
              <a:t>62</a:t>
            </a:r>
            <a:r>
              <a:rPr sz="2000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million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Arial"/>
                <a:cs typeface="Arial"/>
              </a:rPr>
              <a:t>dollars.</a:t>
            </a:r>
            <a:r>
              <a:rPr sz="2000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Other</a:t>
            </a:r>
            <a:r>
              <a:rPr sz="2000" spc="-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Arial"/>
                <a:cs typeface="Arial"/>
              </a:rPr>
              <a:t>providers</a:t>
            </a:r>
            <a:r>
              <a:rPr sz="20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Arial"/>
                <a:cs typeface="Arial"/>
              </a:rPr>
              <a:t>cost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Arial"/>
                <a:cs typeface="Arial"/>
              </a:rPr>
              <a:t>upward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000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100" dirty="0">
                <a:solidFill>
                  <a:srgbClr val="292929"/>
                </a:solidFill>
                <a:latin typeface="Arial"/>
                <a:cs typeface="Arial"/>
              </a:rPr>
              <a:t>165</a:t>
            </a:r>
            <a:r>
              <a:rPr sz="2000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million</a:t>
            </a:r>
            <a:r>
              <a:rPr sz="2000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Arial"/>
                <a:cs typeface="Arial"/>
              </a:rPr>
              <a:t>dollars</a:t>
            </a:r>
            <a:r>
              <a:rPr sz="2000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Arial"/>
                <a:cs typeface="Arial"/>
              </a:rPr>
              <a:t>each.</a:t>
            </a:r>
            <a:r>
              <a:rPr sz="2000" spc="-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 price </a:t>
            </a:r>
            <a:r>
              <a:rPr sz="2000" spc="-40" dirty="0">
                <a:solidFill>
                  <a:srgbClr val="292929"/>
                </a:solidFill>
                <a:latin typeface="Arial"/>
                <a:cs typeface="Arial"/>
              </a:rPr>
              <a:t>difference</a:t>
            </a:r>
            <a:r>
              <a:rPr sz="2000" spc="-1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is</a:t>
            </a:r>
            <a:r>
              <a:rPr sz="2000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explained</a:t>
            </a:r>
            <a:r>
              <a:rPr sz="2000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by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000" spc="-10" dirty="0">
                <a:solidFill>
                  <a:srgbClr val="292929"/>
                </a:solidFill>
                <a:latin typeface="Arial"/>
                <a:cs typeface="Arial"/>
              </a:rPr>
              <a:t>fact</a:t>
            </a:r>
            <a:r>
              <a:rPr sz="2000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that</a:t>
            </a:r>
            <a:r>
              <a:rPr sz="2000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Arial"/>
                <a:cs typeface="Arial"/>
              </a:rPr>
              <a:t>SpaceX</a:t>
            </a:r>
            <a:r>
              <a:rPr sz="2000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Arial"/>
                <a:cs typeface="Arial"/>
              </a:rPr>
              <a:t>can</a:t>
            </a:r>
            <a:r>
              <a:rPr sz="2000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Arial"/>
                <a:cs typeface="Arial"/>
              </a:rPr>
              <a:t>reuse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first</a:t>
            </a:r>
            <a:r>
              <a:rPr sz="2000" spc="-1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Arial"/>
                <a:cs typeface="Arial"/>
              </a:rPr>
              <a:t>stage. </a:t>
            </a:r>
            <a:r>
              <a:rPr sz="2000" spc="-95" dirty="0">
                <a:solidFill>
                  <a:srgbClr val="292929"/>
                </a:solidFill>
                <a:latin typeface="Arial"/>
                <a:cs typeface="Arial"/>
              </a:rPr>
              <a:t>By</a:t>
            </a:r>
            <a:r>
              <a:rPr sz="2000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Arial"/>
                <a:cs typeface="Arial"/>
              </a:rPr>
              <a:t>determining</a:t>
            </a:r>
            <a:r>
              <a:rPr sz="2000" spc="-1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if</a:t>
            </a:r>
            <a:r>
              <a:rPr sz="20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000" spc="-40" dirty="0">
                <a:solidFill>
                  <a:srgbClr val="292929"/>
                </a:solidFill>
                <a:latin typeface="Arial"/>
                <a:cs typeface="Arial"/>
              </a:rPr>
              <a:t>stage</a:t>
            </a:r>
            <a:r>
              <a:rPr sz="2000" spc="-1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will</a:t>
            </a:r>
            <a:r>
              <a:rPr sz="20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land,</a:t>
            </a:r>
            <a:r>
              <a:rPr sz="2000" spc="-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we</a:t>
            </a:r>
            <a:r>
              <a:rPr sz="20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Arial"/>
                <a:cs typeface="Arial"/>
              </a:rPr>
              <a:t>can</a:t>
            </a:r>
            <a:r>
              <a:rPr sz="20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determine</a:t>
            </a:r>
            <a:r>
              <a:rPr sz="2000" spc="-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Arial"/>
                <a:cs typeface="Arial"/>
              </a:rPr>
              <a:t>cost</a:t>
            </a:r>
            <a:r>
              <a:rPr sz="2000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0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20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Arial"/>
                <a:cs typeface="Arial"/>
              </a:rPr>
              <a:t>launch.</a:t>
            </a:r>
            <a:r>
              <a:rPr sz="2000" spc="-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Arial"/>
                <a:cs typeface="Arial"/>
              </a:rPr>
              <a:t>This </a:t>
            </a:r>
            <a:r>
              <a:rPr sz="2000" spc="-10" dirty="0">
                <a:solidFill>
                  <a:srgbClr val="292929"/>
                </a:solidFill>
                <a:latin typeface="Arial"/>
                <a:cs typeface="Arial"/>
              </a:rPr>
              <a:t>information</a:t>
            </a:r>
            <a:r>
              <a:rPr sz="2000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is</a:t>
            </a:r>
            <a:r>
              <a:rPr sz="20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Arial"/>
                <a:cs typeface="Arial"/>
              </a:rPr>
              <a:t>interesting</a:t>
            </a:r>
            <a:r>
              <a:rPr sz="2000" spc="-1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for</a:t>
            </a:r>
            <a:r>
              <a:rPr sz="2000" spc="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another</a:t>
            </a:r>
            <a:r>
              <a:rPr sz="2000" spc="-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lang="en-US" sz="2000" spc="-75" dirty="0" err="1">
                <a:solidFill>
                  <a:srgbClr val="292929"/>
                </a:solidFill>
                <a:latin typeface="Arial"/>
                <a:cs typeface="Arial"/>
              </a:rPr>
              <a:t>SpaceY</a:t>
            </a:r>
            <a:r>
              <a:rPr lang="en-US" sz="2000" spc="-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Arial"/>
                <a:cs typeface="Arial"/>
              </a:rPr>
              <a:t>company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if</a:t>
            </a:r>
            <a:r>
              <a:rPr sz="20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60" dirty="0">
                <a:solidFill>
                  <a:srgbClr val="292929"/>
                </a:solidFill>
                <a:latin typeface="Arial"/>
                <a:cs typeface="Arial"/>
              </a:rPr>
              <a:t>it</a:t>
            </a:r>
            <a:r>
              <a:rPr sz="2000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wants</a:t>
            </a:r>
            <a:r>
              <a:rPr sz="20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000" spc="-40" dirty="0">
                <a:solidFill>
                  <a:srgbClr val="292929"/>
                </a:solidFill>
                <a:latin typeface="Arial"/>
                <a:cs typeface="Arial"/>
              </a:rPr>
              <a:t>compete</a:t>
            </a:r>
            <a:r>
              <a:rPr sz="2000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with</a:t>
            </a:r>
            <a:r>
              <a:rPr sz="20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Arial"/>
                <a:cs typeface="Arial"/>
              </a:rPr>
              <a:t>SpaceX</a:t>
            </a:r>
            <a:r>
              <a:rPr sz="2000" spc="-11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for a</a:t>
            </a:r>
            <a:r>
              <a:rPr sz="20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Arial"/>
                <a:cs typeface="Arial"/>
              </a:rPr>
              <a:t>rocket launch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.</a:t>
            </a:r>
            <a:endParaRPr sz="18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155"/>
              </a:spcBef>
              <a:buChar char="•"/>
              <a:tabLst>
                <a:tab pos="241300" algn="l"/>
              </a:tabLst>
            </a:pPr>
            <a:r>
              <a:rPr sz="2150" spc="-35" dirty="0">
                <a:solidFill>
                  <a:srgbClr val="292929"/>
                </a:solidFill>
                <a:latin typeface="Arial"/>
                <a:cs typeface="Arial"/>
              </a:rPr>
              <a:t>Problems</a:t>
            </a:r>
            <a:r>
              <a:rPr sz="2150" dirty="0">
                <a:solidFill>
                  <a:srgbClr val="292929"/>
                </a:solidFill>
                <a:latin typeface="Arial"/>
                <a:cs typeface="Arial"/>
              </a:rPr>
              <a:t> you</a:t>
            </a:r>
            <a:r>
              <a:rPr sz="215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292929"/>
                </a:solidFill>
                <a:latin typeface="Arial"/>
                <a:cs typeface="Arial"/>
              </a:rPr>
              <a:t>want</a:t>
            </a:r>
            <a:r>
              <a:rPr sz="2150" spc="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15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292929"/>
                </a:solidFill>
                <a:latin typeface="Arial"/>
                <a:cs typeface="Arial"/>
              </a:rPr>
              <a:t>find</a:t>
            </a:r>
            <a:r>
              <a:rPr sz="215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Arial"/>
                <a:cs typeface="Arial"/>
              </a:rPr>
              <a:t>answers</a:t>
            </a:r>
            <a:endParaRPr sz="215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225"/>
              </a:spcBef>
              <a:buChar char="•"/>
              <a:tabLst>
                <a:tab pos="698500" algn="l"/>
              </a:tabLst>
            </a:pPr>
            <a:r>
              <a:rPr sz="2000" spc="-65" dirty="0">
                <a:solidFill>
                  <a:srgbClr val="292929"/>
                </a:solidFill>
                <a:latin typeface="Arial"/>
                <a:cs typeface="Arial"/>
              </a:rPr>
              <a:t>What</a:t>
            </a:r>
            <a:r>
              <a:rPr sz="2000" spc="-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Arial"/>
                <a:cs typeface="Arial"/>
              </a:rPr>
              <a:t>are</a:t>
            </a:r>
            <a:r>
              <a:rPr sz="2000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Arial"/>
                <a:cs typeface="Arial"/>
              </a:rPr>
              <a:t>main</a:t>
            </a:r>
            <a:r>
              <a:rPr sz="2000" spc="-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Arial"/>
                <a:cs typeface="Arial"/>
              </a:rPr>
              <a:t>characteristics</a:t>
            </a:r>
            <a:r>
              <a:rPr sz="2000" spc="-1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0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20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Arial"/>
                <a:cs typeface="Arial"/>
              </a:rPr>
              <a:t>successful</a:t>
            </a:r>
            <a:r>
              <a:rPr sz="2000" spc="-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Arial"/>
                <a:cs typeface="Arial"/>
              </a:rPr>
              <a:t>or</a:t>
            </a:r>
            <a:r>
              <a:rPr sz="2000" spc="-1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failed</a:t>
            </a:r>
            <a:r>
              <a:rPr sz="2000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Arial"/>
                <a:cs typeface="Arial"/>
              </a:rPr>
              <a:t>landing</a:t>
            </a:r>
            <a:r>
              <a:rPr sz="2000" spc="-50" dirty="0">
                <a:solidFill>
                  <a:srgbClr val="292929"/>
                </a:solidFill>
                <a:latin typeface="Arial"/>
                <a:cs typeface="Arial"/>
              </a:rPr>
              <a:t>?</a:t>
            </a:r>
            <a:endParaRPr sz="2000" dirty="0">
              <a:latin typeface="Arial"/>
              <a:cs typeface="Arial"/>
            </a:endParaRPr>
          </a:p>
          <a:p>
            <a:pPr marL="699135" marR="626110" lvl="1" indent="-229235">
              <a:lnSpc>
                <a:spcPts val="1950"/>
              </a:lnSpc>
              <a:spcBef>
                <a:spcPts val="1385"/>
              </a:spcBef>
              <a:buChar char="•"/>
              <a:tabLst>
                <a:tab pos="699135" algn="l"/>
              </a:tabLst>
            </a:pPr>
            <a:r>
              <a:rPr sz="2000" spc="-65" dirty="0">
                <a:solidFill>
                  <a:srgbClr val="292929"/>
                </a:solidFill>
                <a:latin typeface="Arial"/>
                <a:cs typeface="Arial"/>
              </a:rPr>
              <a:t>What</a:t>
            </a:r>
            <a:r>
              <a:rPr sz="2000" spc="-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Arial"/>
                <a:cs typeface="Arial"/>
              </a:rPr>
              <a:t>are</a:t>
            </a:r>
            <a:r>
              <a:rPr sz="2000" spc="-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0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Arial"/>
                <a:cs typeface="Arial"/>
              </a:rPr>
              <a:t>effects</a:t>
            </a:r>
            <a:r>
              <a:rPr sz="2000" spc="-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0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Arial"/>
                <a:cs typeface="Arial"/>
              </a:rPr>
              <a:t>each</a:t>
            </a:r>
            <a:r>
              <a:rPr sz="2000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Arial"/>
                <a:cs typeface="Arial"/>
              </a:rPr>
              <a:t>relationship</a:t>
            </a:r>
            <a:r>
              <a:rPr sz="2000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0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000" spc="-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Arial"/>
                <a:cs typeface="Arial"/>
              </a:rPr>
              <a:t>rocket</a:t>
            </a:r>
            <a:r>
              <a:rPr sz="20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Arial"/>
                <a:cs typeface="Arial"/>
              </a:rPr>
              <a:t>variables</a:t>
            </a:r>
            <a:r>
              <a:rPr sz="2000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on</a:t>
            </a:r>
            <a:r>
              <a:rPr sz="20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0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Arial"/>
                <a:cs typeface="Arial"/>
              </a:rPr>
              <a:t>success</a:t>
            </a:r>
            <a:r>
              <a:rPr sz="2000" spc="-1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or</a:t>
            </a:r>
            <a:r>
              <a:rPr sz="20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Arial"/>
                <a:cs typeface="Arial"/>
              </a:rPr>
              <a:t>failure</a:t>
            </a:r>
            <a:r>
              <a:rPr sz="2000" spc="-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0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2000" spc="-10" dirty="0">
                <a:solidFill>
                  <a:srgbClr val="292929"/>
                </a:solidFill>
                <a:latin typeface="Arial"/>
                <a:cs typeface="Arial"/>
              </a:rPr>
              <a:t>landing</a:t>
            </a:r>
            <a:r>
              <a:rPr sz="2000" spc="-50" dirty="0">
                <a:solidFill>
                  <a:srgbClr val="292929"/>
                </a:solidFill>
                <a:latin typeface="Arial"/>
                <a:cs typeface="Arial"/>
              </a:rPr>
              <a:t>?</a:t>
            </a:r>
            <a:endParaRPr sz="20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190"/>
              </a:spcBef>
              <a:buChar char="•"/>
              <a:tabLst>
                <a:tab pos="698500" algn="l"/>
              </a:tabLst>
            </a:pPr>
            <a:r>
              <a:rPr sz="2000" spc="-65" dirty="0">
                <a:solidFill>
                  <a:srgbClr val="292929"/>
                </a:solidFill>
                <a:latin typeface="Arial"/>
                <a:cs typeface="Arial"/>
              </a:rPr>
              <a:t>What</a:t>
            </a:r>
            <a:r>
              <a:rPr sz="2000" spc="-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Arial"/>
                <a:cs typeface="Arial"/>
              </a:rPr>
              <a:t>are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0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Arial"/>
                <a:cs typeface="Arial"/>
              </a:rPr>
              <a:t>conditions</a:t>
            </a:r>
            <a:r>
              <a:rPr sz="2000" spc="-1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lang="en-US" sz="2000" spc="-40" dirty="0">
                <a:solidFill>
                  <a:srgbClr val="292929"/>
                </a:solidFill>
                <a:latin typeface="Arial"/>
                <a:cs typeface="Arial"/>
              </a:rPr>
              <a:t>that</a:t>
            </a:r>
            <a:r>
              <a:rPr sz="2000" spc="-1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will</a:t>
            </a:r>
            <a:r>
              <a:rPr sz="20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allow</a:t>
            </a:r>
            <a:r>
              <a:rPr sz="20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Arial"/>
                <a:cs typeface="Arial"/>
              </a:rPr>
              <a:t>SpaceX</a:t>
            </a:r>
            <a:r>
              <a:rPr sz="2000" spc="-11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0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Arial"/>
                <a:cs typeface="Arial"/>
              </a:rPr>
              <a:t>achieve</a:t>
            </a:r>
            <a:r>
              <a:rPr sz="20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best</a:t>
            </a:r>
            <a:r>
              <a:rPr sz="2000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Arial"/>
                <a:cs typeface="Arial"/>
              </a:rPr>
              <a:t>landing</a:t>
            </a:r>
            <a:r>
              <a:rPr sz="2000" spc="-1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Arial"/>
                <a:cs typeface="Arial"/>
              </a:rPr>
              <a:t>success</a:t>
            </a:r>
            <a:r>
              <a:rPr sz="2000" spc="-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rate</a:t>
            </a:r>
            <a:r>
              <a:rPr sz="2000" spc="-50" dirty="0">
                <a:solidFill>
                  <a:srgbClr val="292929"/>
                </a:solidFill>
                <a:latin typeface="Arial"/>
                <a:cs typeface="Arial"/>
              </a:rPr>
              <a:t>?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3435" y="5190172"/>
            <a:ext cx="93795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60" dirty="0">
                <a:solidFill>
                  <a:srgbClr val="292929"/>
                </a:solidFill>
                <a:latin typeface="Arial"/>
                <a:cs typeface="Arial"/>
              </a:rPr>
              <a:t>We</a:t>
            </a:r>
            <a:r>
              <a:rPr sz="18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Arial"/>
                <a:cs typeface="Arial"/>
              </a:rPr>
              <a:t>see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that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25" dirty="0">
                <a:solidFill>
                  <a:srgbClr val="292929"/>
                </a:solidFill>
                <a:latin typeface="Arial"/>
                <a:cs typeface="Arial"/>
              </a:rPr>
              <a:t>KSC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Arial"/>
                <a:cs typeface="Arial"/>
              </a:rPr>
              <a:t>LC-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39A</a:t>
            </a:r>
            <a:r>
              <a:rPr sz="18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Arial"/>
                <a:cs typeface="Arial"/>
              </a:rPr>
              <a:t>has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achieved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18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65" dirty="0">
                <a:solidFill>
                  <a:srgbClr val="292929"/>
                </a:solidFill>
                <a:latin typeface="Arial"/>
                <a:cs typeface="Arial"/>
              </a:rPr>
              <a:t>76.9%</a:t>
            </a:r>
            <a:r>
              <a:rPr sz="1800" spc="-1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Arial"/>
                <a:cs typeface="Arial"/>
              </a:rPr>
              <a:t>success</a:t>
            </a:r>
            <a:r>
              <a:rPr sz="1800" spc="-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rate</a:t>
            </a:r>
            <a:r>
              <a:rPr sz="18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while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getting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18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60" dirty="0">
                <a:solidFill>
                  <a:srgbClr val="292929"/>
                </a:solidFill>
                <a:latin typeface="Arial"/>
                <a:cs typeface="Arial"/>
              </a:rPr>
              <a:t>23.1%</a:t>
            </a:r>
            <a:r>
              <a:rPr sz="1800" spc="-1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failure</a:t>
            </a:r>
            <a:r>
              <a:rPr sz="18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rate.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91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spc="-40" dirty="0"/>
              <a:t>Dashboard</a:t>
            </a:r>
            <a:r>
              <a:rPr sz="3050" spc="-165" dirty="0"/>
              <a:t> </a:t>
            </a:r>
            <a:r>
              <a:rPr sz="3050" dirty="0"/>
              <a:t>–</a:t>
            </a:r>
            <a:r>
              <a:rPr sz="3050" spc="-10" dirty="0"/>
              <a:t> </a:t>
            </a:r>
            <a:r>
              <a:rPr sz="3050" spc="-20" dirty="0"/>
              <a:t>Total</a:t>
            </a:r>
            <a:r>
              <a:rPr sz="3050" spc="-110" dirty="0"/>
              <a:t> </a:t>
            </a:r>
            <a:r>
              <a:rPr sz="3050" spc="-130" dirty="0"/>
              <a:t>success</a:t>
            </a:r>
            <a:r>
              <a:rPr sz="3050" spc="-40" dirty="0"/>
              <a:t> </a:t>
            </a:r>
            <a:r>
              <a:rPr sz="3050" spc="-80" dirty="0"/>
              <a:t>launches</a:t>
            </a:r>
            <a:r>
              <a:rPr sz="3050" spc="-50" dirty="0"/>
              <a:t> </a:t>
            </a:r>
            <a:r>
              <a:rPr sz="3050" dirty="0"/>
              <a:t>for</a:t>
            </a:r>
            <a:r>
              <a:rPr sz="3050" spc="-114" dirty="0"/>
              <a:t> </a:t>
            </a:r>
            <a:r>
              <a:rPr sz="3050" spc="-10" dirty="0"/>
              <a:t>Site</a:t>
            </a:r>
            <a:r>
              <a:rPr sz="3050" spc="-20" dirty="0"/>
              <a:t> </a:t>
            </a:r>
            <a:r>
              <a:rPr sz="3050" spc="-360" dirty="0"/>
              <a:t>KSC</a:t>
            </a:r>
            <a:r>
              <a:rPr sz="3050" spc="60" dirty="0"/>
              <a:t> </a:t>
            </a:r>
            <a:r>
              <a:rPr sz="3050" spc="-145" dirty="0"/>
              <a:t>LC-</a:t>
            </a:r>
            <a:r>
              <a:rPr sz="3050" spc="35" dirty="0"/>
              <a:t>39A</a:t>
            </a:r>
            <a:endParaRPr sz="30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1790700"/>
            <a:ext cx="10829925" cy="27146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40</a:t>
            </a:fld>
            <a:endParaRPr spc="6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762307"/>
            <a:ext cx="84239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Low</a:t>
            </a: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weighted</a:t>
            </a: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payloads</a:t>
            </a:r>
            <a:r>
              <a:rPr sz="1800" spc="-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have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better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Arial"/>
                <a:cs typeface="Arial"/>
              </a:rPr>
              <a:t>success</a:t>
            </a:r>
            <a:r>
              <a:rPr sz="1800" spc="-1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rate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than</a:t>
            </a:r>
            <a:r>
              <a:rPr sz="1800" spc="-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heavy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weighted</a:t>
            </a: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payloads.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377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spc="-20" dirty="0"/>
              <a:t>Dashboard</a:t>
            </a:r>
            <a:r>
              <a:rPr sz="1850" spc="90" dirty="0"/>
              <a:t> </a:t>
            </a:r>
            <a:r>
              <a:rPr sz="1850" dirty="0"/>
              <a:t>–</a:t>
            </a:r>
            <a:r>
              <a:rPr sz="1850" spc="-40" dirty="0"/>
              <a:t> Payload</a:t>
            </a:r>
            <a:r>
              <a:rPr sz="1850" spc="160" dirty="0"/>
              <a:t> </a:t>
            </a:r>
            <a:r>
              <a:rPr sz="1850" spc="-65" dirty="0"/>
              <a:t>mass</a:t>
            </a:r>
            <a:r>
              <a:rPr sz="1850" spc="-15" dirty="0"/>
              <a:t> </a:t>
            </a:r>
            <a:r>
              <a:rPr sz="1850" dirty="0"/>
              <a:t>vs</a:t>
            </a:r>
            <a:r>
              <a:rPr sz="1850" spc="-15" dirty="0"/>
              <a:t> </a:t>
            </a:r>
            <a:r>
              <a:rPr sz="1850" spc="-30" dirty="0"/>
              <a:t>Outcome</a:t>
            </a:r>
            <a:r>
              <a:rPr sz="1850" spc="10" dirty="0"/>
              <a:t> </a:t>
            </a:r>
            <a:r>
              <a:rPr sz="1850" dirty="0"/>
              <a:t>for</a:t>
            </a:r>
            <a:r>
              <a:rPr sz="1850" spc="5" dirty="0"/>
              <a:t> </a:t>
            </a:r>
            <a:r>
              <a:rPr sz="1850" dirty="0"/>
              <a:t>all</a:t>
            </a:r>
            <a:r>
              <a:rPr sz="1850" spc="-15" dirty="0"/>
              <a:t> </a:t>
            </a:r>
            <a:r>
              <a:rPr sz="1850" dirty="0"/>
              <a:t>sites</a:t>
            </a:r>
            <a:r>
              <a:rPr sz="1850" spc="-15" dirty="0"/>
              <a:t> </a:t>
            </a:r>
            <a:r>
              <a:rPr sz="1850" dirty="0"/>
              <a:t>with</a:t>
            </a:r>
            <a:r>
              <a:rPr sz="1850" spc="25" dirty="0"/>
              <a:t> </a:t>
            </a:r>
            <a:r>
              <a:rPr sz="1850" dirty="0"/>
              <a:t>different</a:t>
            </a:r>
            <a:r>
              <a:rPr sz="1850" spc="40" dirty="0"/>
              <a:t> </a:t>
            </a:r>
            <a:r>
              <a:rPr sz="1850" spc="-10" dirty="0"/>
              <a:t>payload</a:t>
            </a:r>
            <a:r>
              <a:rPr sz="1850" spc="100" dirty="0"/>
              <a:t> </a:t>
            </a:r>
            <a:r>
              <a:rPr sz="1850" spc="-65" dirty="0"/>
              <a:t>mass</a:t>
            </a:r>
            <a:r>
              <a:rPr sz="1850" spc="-10" dirty="0"/>
              <a:t> selected</a:t>
            </a:r>
            <a:endParaRPr sz="18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2525" y="1419225"/>
            <a:ext cx="9648825" cy="18669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2525" y="3524250"/>
            <a:ext cx="9648825" cy="18669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291965" y="1358836"/>
            <a:ext cx="34131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rlito"/>
                <a:cs typeface="Carlito"/>
              </a:rPr>
              <a:t>Low</a:t>
            </a:r>
            <a:r>
              <a:rPr sz="1800" b="1" spc="-70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weighted</a:t>
            </a:r>
            <a:r>
              <a:rPr sz="1800" b="1" spc="-50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payload</a:t>
            </a:r>
            <a:r>
              <a:rPr sz="1800" b="1" spc="-105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(0</a:t>
            </a:r>
            <a:r>
              <a:rPr sz="1800" b="1" spc="55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–</a:t>
            </a:r>
            <a:r>
              <a:rPr sz="1800" b="1" spc="-60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5000 </a:t>
            </a:r>
            <a:r>
              <a:rPr sz="1800" b="1" spc="-25" dirty="0">
                <a:latin typeface="Carlito"/>
                <a:cs typeface="Carlito"/>
              </a:rPr>
              <a:t>kg)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41</a:t>
            </a:fld>
            <a:endParaRPr spc="60" dirty="0"/>
          </a:p>
        </p:txBody>
      </p:sp>
      <p:sp>
        <p:nvSpPr>
          <p:cNvPr id="7" name="object 7"/>
          <p:cNvSpPr txBox="1"/>
          <p:nvPr/>
        </p:nvSpPr>
        <p:spPr>
          <a:xfrm>
            <a:off x="4244340" y="3485832"/>
            <a:ext cx="40798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rlito"/>
                <a:cs typeface="Carlito"/>
              </a:rPr>
              <a:t>Heavy</a:t>
            </a:r>
            <a:r>
              <a:rPr sz="1800" b="1" spc="-60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weighted</a:t>
            </a:r>
            <a:r>
              <a:rPr sz="1800" b="1" spc="-65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payload</a:t>
            </a:r>
            <a:r>
              <a:rPr sz="1800" b="1" spc="-105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(5000</a:t>
            </a:r>
            <a:r>
              <a:rPr sz="1800" b="1" spc="30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–</a:t>
            </a:r>
            <a:r>
              <a:rPr sz="1800" b="1" spc="-70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10000</a:t>
            </a:r>
            <a:r>
              <a:rPr sz="1800" b="1" spc="50" dirty="0">
                <a:latin typeface="Carlito"/>
                <a:cs typeface="Carlito"/>
              </a:rPr>
              <a:t> </a:t>
            </a:r>
            <a:r>
              <a:rPr sz="1800" b="1" spc="-25" dirty="0">
                <a:latin typeface="Carlito"/>
                <a:cs typeface="Carlito"/>
              </a:rPr>
              <a:t>kg)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0" dirty="0"/>
              <a:t>Classification</a:t>
            </a:r>
            <a:r>
              <a:rPr spc="-135" dirty="0"/>
              <a:t> Accuracy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05700" y="1685925"/>
            <a:ext cx="3867150" cy="29527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1525" y="2667000"/>
            <a:ext cx="2343150" cy="12382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00425" y="1685925"/>
            <a:ext cx="3895725" cy="29527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1525" y="5791200"/>
            <a:ext cx="9315450" cy="32385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74700" y="4788852"/>
            <a:ext cx="9575165" cy="97218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86995" marR="5080">
              <a:lnSpc>
                <a:spcPts val="2100"/>
              </a:lnSpc>
              <a:spcBef>
                <a:spcPts val="220"/>
              </a:spcBef>
            </a:pP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For</a:t>
            </a:r>
            <a:r>
              <a:rPr sz="1800" spc="-1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accuracy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test,</a:t>
            </a:r>
            <a:r>
              <a:rPr sz="1800" spc="-1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all</a:t>
            </a:r>
            <a:r>
              <a:rPr sz="18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methods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performed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similar.</a:t>
            </a:r>
            <a:r>
              <a:rPr sz="1800" spc="-1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60" dirty="0">
                <a:latin typeface="Arial"/>
                <a:cs typeface="Arial"/>
              </a:rPr>
              <a:t>We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could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get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more</a:t>
            </a:r>
            <a:r>
              <a:rPr sz="1800" spc="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test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data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decide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between </a:t>
            </a:r>
            <a:r>
              <a:rPr sz="1800" spc="-30" dirty="0">
                <a:latin typeface="Arial"/>
                <a:cs typeface="Arial"/>
              </a:rPr>
              <a:t>them.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But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we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really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need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choose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one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right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now,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we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would</a:t>
            </a: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take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decision</a:t>
            </a: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tree.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sz="1400" b="1" spc="-95" dirty="0">
                <a:latin typeface="Arial"/>
                <a:cs typeface="Arial"/>
              </a:rPr>
              <a:t>Decision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b="1" spc="-40" dirty="0">
                <a:latin typeface="Arial"/>
                <a:cs typeface="Arial"/>
              </a:rPr>
              <a:t>tree</a:t>
            </a:r>
            <a:r>
              <a:rPr sz="1400" b="1" spc="-95" dirty="0">
                <a:latin typeface="Arial"/>
                <a:cs typeface="Arial"/>
              </a:rPr>
              <a:t> </a:t>
            </a:r>
            <a:r>
              <a:rPr sz="1400" b="1" spc="-70" dirty="0">
                <a:latin typeface="Arial"/>
                <a:cs typeface="Arial"/>
              </a:rPr>
              <a:t>best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parameters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43</a:t>
            </a:fld>
            <a:endParaRPr spc="6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0784" y="1854580"/>
            <a:ext cx="3999865" cy="135953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80"/>
              </a:spcBef>
              <a:tabLst>
                <a:tab pos="1242060" algn="l"/>
              </a:tabLst>
            </a:pPr>
            <a:r>
              <a:rPr sz="2150" dirty="0">
                <a:latin typeface="Arial"/>
                <a:cs typeface="Arial"/>
              </a:rPr>
              <a:t>As</a:t>
            </a:r>
            <a:r>
              <a:rPr sz="2150" spc="-55" dirty="0">
                <a:latin typeface="Arial"/>
                <a:cs typeface="Arial"/>
              </a:rPr>
              <a:t> </a:t>
            </a:r>
            <a:r>
              <a:rPr sz="2150" dirty="0">
                <a:latin typeface="Arial"/>
                <a:cs typeface="Arial"/>
              </a:rPr>
              <a:t>the</a:t>
            </a:r>
            <a:r>
              <a:rPr sz="2150" spc="-40" dirty="0">
                <a:latin typeface="Arial"/>
                <a:cs typeface="Arial"/>
              </a:rPr>
              <a:t> </a:t>
            </a:r>
            <a:r>
              <a:rPr sz="2150" dirty="0">
                <a:latin typeface="Arial"/>
                <a:cs typeface="Arial"/>
              </a:rPr>
              <a:t>test</a:t>
            </a:r>
            <a:r>
              <a:rPr sz="2150" spc="-25" dirty="0">
                <a:latin typeface="Arial"/>
                <a:cs typeface="Arial"/>
              </a:rPr>
              <a:t> </a:t>
            </a:r>
            <a:r>
              <a:rPr sz="2150" spc="-75" dirty="0">
                <a:latin typeface="Arial"/>
                <a:cs typeface="Arial"/>
              </a:rPr>
              <a:t>accuracy</a:t>
            </a:r>
            <a:r>
              <a:rPr sz="2150" spc="-25" dirty="0">
                <a:latin typeface="Arial"/>
                <a:cs typeface="Arial"/>
              </a:rPr>
              <a:t> </a:t>
            </a:r>
            <a:r>
              <a:rPr sz="2150" dirty="0">
                <a:latin typeface="Arial"/>
                <a:cs typeface="Arial"/>
              </a:rPr>
              <a:t>are</a:t>
            </a:r>
            <a:r>
              <a:rPr sz="2150" spc="-40" dirty="0">
                <a:latin typeface="Arial"/>
                <a:cs typeface="Arial"/>
              </a:rPr>
              <a:t> </a:t>
            </a:r>
            <a:r>
              <a:rPr sz="2150" dirty="0">
                <a:latin typeface="Arial"/>
                <a:cs typeface="Arial"/>
              </a:rPr>
              <a:t>all</a:t>
            </a:r>
            <a:r>
              <a:rPr sz="2150" spc="-65" dirty="0">
                <a:latin typeface="Arial"/>
                <a:cs typeface="Arial"/>
              </a:rPr>
              <a:t> </a:t>
            </a:r>
            <a:r>
              <a:rPr sz="2150" spc="-45" dirty="0">
                <a:latin typeface="Arial"/>
                <a:cs typeface="Arial"/>
              </a:rPr>
              <a:t>equal, </a:t>
            </a:r>
            <a:r>
              <a:rPr sz="2150" dirty="0">
                <a:latin typeface="Arial"/>
                <a:cs typeface="Arial"/>
              </a:rPr>
              <a:t>the</a:t>
            </a:r>
            <a:r>
              <a:rPr sz="2150" spc="-75" dirty="0">
                <a:latin typeface="Arial"/>
                <a:cs typeface="Arial"/>
              </a:rPr>
              <a:t> </a:t>
            </a:r>
            <a:r>
              <a:rPr sz="2150" spc="-20" dirty="0">
                <a:latin typeface="Arial"/>
                <a:cs typeface="Arial"/>
              </a:rPr>
              <a:t>confusion</a:t>
            </a:r>
            <a:r>
              <a:rPr sz="2150" spc="-10" dirty="0">
                <a:latin typeface="Arial"/>
                <a:cs typeface="Arial"/>
              </a:rPr>
              <a:t> </a:t>
            </a:r>
            <a:r>
              <a:rPr sz="2150" spc="-30" dirty="0">
                <a:latin typeface="Arial"/>
                <a:cs typeface="Arial"/>
              </a:rPr>
              <a:t>matrices</a:t>
            </a:r>
            <a:r>
              <a:rPr sz="2150" spc="-85" dirty="0">
                <a:latin typeface="Arial"/>
                <a:cs typeface="Arial"/>
              </a:rPr>
              <a:t> </a:t>
            </a:r>
            <a:r>
              <a:rPr sz="2150" dirty="0">
                <a:latin typeface="Arial"/>
                <a:cs typeface="Arial"/>
              </a:rPr>
              <a:t>are</a:t>
            </a:r>
            <a:r>
              <a:rPr sz="2150" spc="-75" dirty="0">
                <a:latin typeface="Arial"/>
                <a:cs typeface="Arial"/>
              </a:rPr>
              <a:t> </a:t>
            </a:r>
            <a:r>
              <a:rPr sz="2150" spc="-20" dirty="0">
                <a:latin typeface="Arial"/>
                <a:cs typeface="Arial"/>
              </a:rPr>
              <a:t>also </a:t>
            </a:r>
            <a:r>
              <a:rPr sz="2150" spc="-10" dirty="0">
                <a:latin typeface="Arial"/>
                <a:cs typeface="Arial"/>
              </a:rPr>
              <a:t>identical.</a:t>
            </a:r>
            <a:r>
              <a:rPr sz="2150" dirty="0">
                <a:latin typeface="Arial"/>
                <a:cs typeface="Arial"/>
              </a:rPr>
              <a:t>	</a:t>
            </a:r>
            <a:r>
              <a:rPr sz="2150" spc="-114" dirty="0">
                <a:latin typeface="Arial"/>
                <a:cs typeface="Arial"/>
              </a:rPr>
              <a:t>The</a:t>
            </a:r>
            <a:r>
              <a:rPr sz="2150" spc="-35" dirty="0">
                <a:latin typeface="Arial"/>
                <a:cs typeface="Arial"/>
              </a:rPr>
              <a:t> </a:t>
            </a:r>
            <a:r>
              <a:rPr sz="2150" dirty="0">
                <a:latin typeface="Arial"/>
                <a:cs typeface="Arial"/>
              </a:rPr>
              <a:t>main</a:t>
            </a:r>
            <a:r>
              <a:rPr sz="2150" spc="-70" dirty="0">
                <a:latin typeface="Arial"/>
                <a:cs typeface="Arial"/>
              </a:rPr>
              <a:t> </a:t>
            </a:r>
            <a:r>
              <a:rPr sz="2150" dirty="0">
                <a:latin typeface="Arial"/>
                <a:cs typeface="Arial"/>
              </a:rPr>
              <a:t>problem</a:t>
            </a:r>
            <a:r>
              <a:rPr sz="2150" spc="-35" dirty="0">
                <a:latin typeface="Arial"/>
                <a:cs typeface="Arial"/>
              </a:rPr>
              <a:t> </a:t>
            </a:r>
            <a:r>
              <a:rPr sz="2150" spc="-25" dirty="0">
                <a:latin typeface="Arial"/>
                <a:cs typeface="Arial"/>
              </a:rPr>
              <a:t>of these</a:t>
            </a:r>
            <a:r>
              <a:rPr sz="2150" spc="-114" dirty="0">
                <a:latin typeface="Arial"/>
                <a:cs typeface="Arial"/>
              </a:rPr>
              <a:t> </a:t>
            </a:r>
            <a:r>
              <a:rPr sz="2150" dirty="0">
                <a:latin typeface="Arial"/>
                <a:cs typeface="Arial"/>
              </a:rPr>
              <a:t>models</a:t>
            </a:r>
            <a:r>
              <a:rPr sz="2150" spc="-125" dirty="0">
                <a:latin typeface="Arial"/>
                <a:cs typeface="Arial"/>
              </a:rPr>
              <a:t> </a:t>
            </a:r>
            <a:r>
              <a:rPr sz="2150" dirty="0">
                <a:latin typeface="Arial"/>
                <a:cs typeface="Arial"/>
              </a:rPr>
              <a:t>are</a:t>
            </a:r>
            <a:r>
              <a:rPr sz="2150" spc="-114" dirty="0">
                <a:latin typeface="Arial"/>
                <a:cs typeface="Arial"/>
              </a:rPr>
              <a:t> </a:t>
            </a:r>
            <a:r>
              <a:rPr sz="2150" spc="-30" dirty="0">
                <a:latin typeface="Arial"/>
                <a:cs typeface="Arial"/>
              </a:rPr>
              <a:t>false</a:t>
            </a:r>
            <a:r>
              <a:rPr sz="2150" spc="-110" dirty="0">
                <a:latin typeface="Arial"/>
                <a:cs typeface="Arial"/>
              </a:rPr>
              <a:t> </a:t>
            </a:r>
            <a:r>
              <a:rPr sz="2150" spc="-10" dirty="0">
                <a:latin typeface="Arial"/>
                <a:cs typeface="Arial"/>
              </a:rPr>
              <a:t>positives.</a:t>
            </a:r>
            <a:endParaRPr sz="215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338899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60" dirty="0"/>
              <a:t>Confusion</a:t>
            </a:r>
            <a:r>
              <a:rPr spc="-160" dirty="0"/>
              <a:t> </a:t>
            </a:r>
            <a:r>
              <a:rPr spc="-25" dirty="0"/>
              <a:t>Matrix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9050" y="4114800"/>
            <a:ext cx="2743200" cy="15430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3925" y="1752600"/>
            <a:ext cx="2590800" cy="200025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89303" y="1396936"/>
            <a:ext cx="17748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rlito"/>
                <a:cs typeface="Carlito"/>
              </a:rPr>
              <a:t>Logistic</a:t>
            </a:r>
            <a:r>
              <a:rPr sz="1800" b="1" spc="-85" dirty="0">
                <a:latin typeface="Carlito"/>
                <a:cs typeface="Carlito"/>
              </a:rPr>
              <a:t> </a:t>
            </a:r>
            <a:r>
              <a:rPr sz="1800" b="1" spc="-10" dirty="0">
                <a:latin typeface="Carlito"/>
                <a:cs typeface="Carlito"/>
              </a:rPr>
              <a:t>regression</a:t>
            </a:r>
            <a:endParaRPr sz="1800">
              <a:latin typeface="Carlito"/>
              <a:cs typeface="Carlito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57675" y="1752600"/>
            <a:ext cx="2590800" cy="200025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3925" y="3867150"/>
            <a:ext cx="2590800" cy="200025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57675" y="3867150"/>
            <a:ext cx="2590800" cy="20002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203642" y="3638613"/>
            <a:ext cx="442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Carlito"/>
                <a:cs typeface="Carlito"/>
              </a:rPr>
              <a:t>kNN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44</a:t>
            </a:fld>
            <a:endParaRPr spc="60" dirty="0"/>
          </a:p>
        </p:txBody>
      </p:sp>
      <p:sp>
        <p:nvSpPr>
          <p:cNvPr id="11" name="object 11"/>
          <p:cNvSpPr txBox="1"/>
          <p:nvPr/>
        </p:nvSpPr>
        <p:spPr>
          <a:xfrm>
            <a:off x="4663694" y="1396936"/>
            <a:ext cx="1295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rlito"/>
                <a:cs typeface="Carlito"/>
              </a:rPr>
              <a:t>Decision</a:t>
            </a:r>
            <a:r>
              <a:rPr sz="1800" b="1" spc="-80" dirty="0">
                <a:latin typeface="Carlito"/>
                <a:cs typeface="Carlito"/>
              </a:rPr>
              <a:t> </a:t>
            </a:r>
            <a:r>
              <a:rPr sz="1800" b="1" spc="-20" dirty="0">
                <a:latin typeface="Carlito"/>
                <a:cs typeface="Carlito"/>
              </a:rPr>
              <a:t>Tree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01896" y="3638613"/>
            <a:ext cx="46418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Carlito"/>
                <a:cs typeface="Carlito"/>
              </a:rPr>
              <a:t>SVM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marR="410209" indent="-229235">
              <a:lnSpc>
                <a:spcPts val="1950"/>
              </a:lnSpc>
              <a:spcBef>
                <a:spcPts val="340"/>
              </a:spcBef>
              <a:buChar char="•"/>
              <a:tabLst>
                <a:tab pos="241300" algn="l"/>
              </a:tabLst>
            </a:pPr>
            <a:r>
              <a:rPr spc="-105" dirty="0"/>
              <a:t>The</a:t>
            </a:r>
            <a:r>
              <a:rPr spc="-20" dirty="0"/>
              <a:t> </a:t>
            </a:r>
            <a:r>
              <a:rPr spc="-95" dirty="0"/>
              <a:t>success</a:t>
            </a:r>
            <a:r>
              <a:rPr spc="-170" dirty="0"/>
              <a:t> </a:t>
            </a:r>
            <a:r>
              <a:rPr dirty="0"/>
              <a:t>of</a:t>
            </a:r>
            <a:r>
              <a:rPr spc="-80" dirty="0"/>
              <a:t> </a:t>
            </a:r>
            <a:r>
              <a:rPr dirty="0"/>
              <a:t>a</a:t>
            </a:r>
            <a:r>
              <a:rPr spc="5" dirty="0"/>
              <a:t> </a:t>
            </a:r>
            <a:r>
              <a:rPr spc="-40" dirty="0"/>
              <a:t>mission</a:t>
            </a:r>
            <a:r>
              <a:rPr spc="-110" dirty="0"/>
              <a:t> </a:t>
            </a:r>
            <a:r>
              <a:rPr spc="-45" dirty="0"/>
              <a:t>can</a:t>
            </a:r>
            <a:r>
              <a:rPr spc="15" dirty="0"/>
              <a:t> </a:t>
            </a:r>
            <a:r>
              <a:rPr dirty="0"/>
              <a:t>be</a:t>
            </a:r>
            <a:r>
              <a:rPr spc="-80" dirty="0"/>
              <a:t> </a:t>
            </a:r>
            <a:r>
              <a:rPr spc="-40" dirty="0"/>
              <a:t>explained</a:t>
            </a:r>
            <a:r>
              <a:rPr spc="-95" dirty="0"/>
              <a:t> </a:t>
            </a:r>
            <a:r>
              <a:rPr dirty="0"/>
              <a:t>by</a:t>
            </a:r>
            <a:r>
              <a:rPr spc="-5" dirty="0"/>
              <a:t> </a:t>
            </a:r>
            <a:r>
              <a:rPr spc="-60" dirty="0"/>
              <a:t>several</a:t>
            </a:r>
            <a:r>
              <a:rPr spc="10" dirty="0"/>
              <a:t> </a:t>
            </a:r>
            <a:r>
              <a:rPr spc="-25" dirty="0"/>
              <a:t>factors</a:t>
            </a:r>
            <a:r>
              <a:rPr spc="-45" dirty="0"/>
              <a:t> </a:t>
            </a:r>
            <a:r>
              <a:rPr spc="-60" dirty="0"/>
              <a:t>such</a:t>
            </a:r>
            <a:r>
              <a:rPr spc="-55" dirty="0"/>
              <a:t> </a:t>
            </a:r>
            <a:r>
              <a:rPr spc="-114" dirty="0"/>
              <a:t>as</a:t>
            </a:r>
            <a:r>
              <a:rPr spc="-20" dirty="0"/>
              <a:t> </a:t>
            </a:r>
            <a:r>
              <a:rPr dirty="0"/>
              <a:t>the</a:t>
            </a:r>
            <a:r>
              <a:rPr spc="-10" dirty="0"/>
              <a:t> </a:t>
            </a:r>
            <a:r>
              <a:rPr spc="-50" dirty="0"/>
              <a:t>launch</a:t>
            </a:r>
            <a:r>
              <a:rPr spc="-110" dirty="0"/>
              <a:t> </a:t>
            </a:r>
            <a:r>
              <a:rPr dirty="0"/>
              <a:t>site,</a:t>
            </a:r>
            <a:r>
              <a:rPr spc="85" dirty="0"/>
              <a:t> </a:t>
            </a:r>
            <a:r>
              <a:rPr dirty="0"/>
              <a:t>the</a:t>
            </a:r>
            <a:r>
              <a:rPr spc="-5" dirty="0"/>
              <a:t> </a:t>
            </a:r>
            <a:r>
              <a:rPr dirty="0"/>
              <a:t>orbit</a:t>
            </a:r>
            <a:r>
              <a:rPr spc="-60" dirty="0"/>
              <a:t> </a:t>
            </a:r>
            <a:r>
              <a:rPr spc="-25" dirty="0"/>
              <a:t>and </a:t>
            </a:r>
            <a:r>
              <a:rPr spc="-50" dirty="0"/>
              <a:t>especially</a:t>
            </a:r>
            <a:r>
              <a:rPr spc="-140" dirty="0"/>
              <a:t> </a:t>
            </a:r>
            <a:r>
              <a:rPr dirty="0"/>
              <a:t>the</a:t>
            </a:r>
            <a:r>
              <a:rPr spc="-125" dirty="0"/>
              <a:t> </a:t>
            </a:r>
            <a:r>
              <a:rPr spc="-35" dirty="0"/>
              <a:t>number</a:t>
            </a:r>
            <a:r>
              <a:rPr spc="-90" dirty="0"/>
              <a:t> </a:t>
            </a:r>
            <a:r>
              <a:rPr dirty="0"/>
              <a:t>of </a:t>
            </a:r>
            <a:r>
              <a:rPr spc="-30" dirty="0"/>
              <a:t>previous</a:t>
            </a:r>
            <a:r>
              <a:rPr spc="-45" dirty="0"/>
              <a:t> </a:t>
            </a:r>
            <a:r>
              <a:rPr spc="-70" dirty="0"/>
              <a:t>launches.</a:t>
            </a:r>
            <a:r>
              <a:rPr spc="-165" dirty="0"/>
              <a:t> </a:t>
            </a:r>
            <a:r>
              <a:rPr spc="-50" dirty="0"/>
              <a:t>Indeed,</a:t>
            </a:r>
            <a:r>
              <a:rPr spc="-90" dirty="0"/>
              <a:t> </a:t>
            </a:r>
            <a:r>
              <a:rPr dirty="0"/>
              <a:t>we</a:t>
            </a:r>
            <a:r>
              <a:rPr spc="-10" dirty="0"/>
              <a:t> </a:t>
            </a:r>
            <a:r>
              <a:rPr spc="-85" dirty="0"/>
              <a:t>can</a:t>
            </a:r>
            <a:r>
              <a:rPr spc="-40" dirty="0"/>
              <a:t> </a:t>
            </a:r>
            <a:r>
              <a:rPr spc="-90" dirty="0"/>
              <a:t>assume</a:t>
            </a:r>
            <a:r>
              <a:rPr spc="-55" dirty="0"/>
              <a:t> </a:t>
            </a:r>
            <a:r>
              <a:rPr dirty="0"/>
              <a:t>that</a:t>
            </a:r>
            <a:r>
              <a:rPr spc="-60" dirty="0"/>
              <a:t> </a:t>
            </a:r>
            <a:r>
              <a:rPr spc="-10" dirty="0"/>
              <a:t>there </a:t>
            </a:r>
            <a:r>
              <a:rPr spc="-85" dirty="0"/>
              <a:t>has</a:t>
            </a:r>
            <a:r>
              <a:rPr spc="-40" dirty="0"/>
              <a:t> </a:t>
            </a:r>
            <a:r>
              <a:rPr spc="-25" dirty="0"/>
              <a:t>been</a:t>
            </a:r>
            <a:r>
              <a:rPr spc="10" dirty="0"/>
              <a:t> </a:t>
            </a:r>
            <a:r>
              <a:rPr dirty="0"/>
              <a:t>a</a:t>
            </a:r>
            <a:r>
              <a:rPr spc="5" dirty="0"/>
              <a:t> </a:t>
            </a:r>
            <a:r>
              <a:rPr dirty="0"/>
              <a:t>gain</a:t>
            </a:r>
            <a:r>
              <a:rPr spc="-60" dirty="0"/>
              <a:t> </a:t>
            </a:r>
            <a:r>
              <a:rPr spc="-25" dirty="0"/>
              <a:t>in </a:t>
            </a:r>
            <a:r>
              <a:rPr spc="-30" dirty="0"/>
              <a:t>knowledge</a:t>
            </a:r>
            <a:r>
              <a:rPr spc="-130" dirty="0"/>
              <a:t> </a:t>
            </a:r>
            <a:r>
              <a:rPr spc="-35" dirty="0"/>
              <a:t>between</a:t>
            </a:r>
            <a:r>
              <a:rPr spc="-60" dirty="0"/>
              <a:t> </a:t>
            </a:r>
            <a:r>
              <a:rPr spc="-65" dirty="0"/>
              <a:t>launches</a:t>
            </a:r>
            <a:r>
              <a:rPr spc="-95" dirty="0"/>
              <a:t> </a:t>
            </a:r>
            <a:r>
              <a:rPr dirty="0"/>
              <a:t>that</a:t>
            </a:r>
            <a:r>
              <a:rPr spc="30" dirty="0"/>
              <a:t> </a:t>
            </a:r>
            <a:r>
              <a:rPr spc="-20" dirty="0"/>
              <a:t>allowed</a:t>
            </a:r>
            <a:r>
              <a:rPr spc="-25" dirty="0"/>
              <a:t> </a:t>
            </a:r>
            <a:r>
              <a:rPr dirty="0"/>
              <a:t>to</a:t>
            </a:r>
            <a:r>
              <a:rPr spc="-5" dirty="0"/>
              <a:t> </a:t>
            </a:r>
            <a:r>
              <a:rPr dirty="0"/>
              <a:t>go from</a:t>
            </a:r>
            <a:r>
              <a:rPr spc="30" dirty="0"/>
              <a:t> </a:t>
            </a:r>
            <a:r>
              <a:rPr dirty="0"/>
              <a:t>a</a:t>
            </a:r>
            <a:r>
              <a:rPr spc="30" dirty="0"/>
              <a:t> </a:t>
            </a:r>
            <a:r>
              <a:rPr spc="-50" dirty="0"/>
              <a:t>launch</a:t>
            </a:r>
            <a:r>
              <a:rPr spc="-110" dirty="0"/>
              <a:t> </a:t>
            </a:r>
            <a:r>
              <a:rPr spc="-20" dirty="0"/>
              <a:t>failure</a:t>
            </a:r>
            <a:r>
              <a:rPr spc="-60" dirty="0"/>
              <a:t> </a:t>
            </a:r>
            <a:r>
              <a:rPr dirty="0"/>
              <a:t>to</a:t>
            </a:r>
            <a:r>
              <a:rPr spc="65" dirty="0"/>
              <a:t> </a:t>
            </a:r>
            <a:r>
              <a:rPr dirty="0"/>
              <a:t>a</a:t>
            </a:r>
            <a:r>
              <a:rPr spc="25" dirty="0"/>
              <a:t> </a:t>
            </a:r>
            <a:r>
              <a:rPr spc="-10" dirty="0"/>
              <a:t>success.</a:t>
            </a:r>
          </a:p>
          <a:p>
            <a:pPr marL="241300" indent="-228600">
              <a:lnSpc>
                <a:spcPct val="100000"/>
              </a:lnSpc>
              <a:spcBef>
                <a:spcPts val="1120"/>
              </a:spcBef>
              <a:buChar char="•"/>
              <a:tabLst>
                <a:tab pos="241300" algn="l"/>
              </a:tabLst>
            </a:pPr>
            <a:r>
              <a:rPr spc="-105" dirty="0"/>
              <a:t>The</a:t>
            </a:r>
            <a:r>
              <a:rPr spc="-20" dirty="0"/>
              <a:t> </a:t>
            </a:r>
            <a:r>
              <a:rPr dirty="0"/>
              <a:t>orbits</a:t>
            </a:r>
            <a:r>
              <a:rPr spc="-110" dirty="0"/>
              <a:t> </a:t>
            </a:r>
            <a:r>
              <a:rPr dirty="0"/>
              <a:t>with</a:t>
            </a:r>
            <a:r>
              <a:rPr spc="-55" dirty="0"/>
              <a:t> </a:t>
            </a:r>
            <a:r>
              <a:rPr dirty="0"/>
              <a:t>the</a:t>
            </a:r>
            <a:r>
              <a:rPr spc="-5" dirty="0"/>
              <a:t> </a:t>
            </a:r>
            <a:r>
              <a:rPr dirty="0"/>
              <a:t>best</a:t>
            </a:r>
            <a:r>
              <a:rPr spc="-55" dirty="0"/>
              <a:t> </a:t>
            </a:r>
            <a:r>
              <a:rPr spc="-95" dirty="0"/>
              <a:t>success</a:t>
            </a:r>
            <a:r>
              <a:rPr spc="-170" dirty="0"/>
              <a:t> </a:t>
            </a:r>
            <a:r>
              <a:rPr spc="-20" dirty="0"/>
              <a:t>rates</a:t>
            </a:r>
            <a:r>
              <a:rPr spc="25" dirty="0"/>
              <a:t> </a:t>
            </a:r>
            <a:r>
              <a:rPr spc="-10" dirty="0"/>
              <a:t>are</a:t>
            </a:r>
            <a:r>
              <a:rPr spc="55" dirty="0"/>
              <a:t> </a:t>
            </a:r>
            <a:r>
              <a:rPr spc="-190" dirty="0"/>
              <a:t>GEO,</a:t>
            </a:r>
            <a:r>
              <a:rPr spc="60" dirty="0"/>
              <a:t> </a:t>
            </a:r>
            <a:r>
              <a:rPr spc="-155" dirty="0"/>
              <a:t>HEO,</a:t>
            </a:r>
            <a:r>
              <a:rPr spc="-90" dirty="0"/>
              <a:t> </a:t>
            </a:r>
            <a:r>
              <a:rPr spc="-185" dirty="0"/>
              <a:t>SSO,</a:t>
            </a:r>
            <a:r>
              <a:rPr spc="-15" dirty="0"/>
              <a:t> </a:t>
            </a:r>
            <a:r>
              <a:rPr spc="-155" dirty="0"/>
              <a:t>ES-</a:t>
            </a:r>
            <a:r>
              <a:rPr spc="-25" dirty="0"/>
              <a:t>L1.</a:t>
            </a:r>
          </a:p>
          <a:p>
            <a:pPr marL="241300" marR="24765" indent="-229235">
              <a:lnSpc>
                <a:spcPts val="1950"/>
              </a:lnSpc>
              <a:spcBef>
                <a:spcPts val="1460"/>
              </a:spcBef>
              <a:buChar char="•"/>
              <a:tabLst>
                <a:tab pos="241300" algn="l"/>
              </a:tabLst>
            </a:pPr>
            <a:r>
              <a:rPr spc="-30" dirty="0">
                <a:solidFill>
                  <a:srgbClr val="292929"/>
                </a:solidFill>
              </a:rPr>
              <a:t>Depending</a:t>
            </a:r>
            <a:r>
              <a:rPr spc="-170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on</a:t>
            </a:r>
            <a:r>
              <a:rPr spc="-5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the</a:t>
            </a:r>
            <a:r>
              <a:rPr spc="10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orbits,</a:t>
            </a:r>
            <a:r>
              <a:rPr spc="-25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the</a:t>
            </a:r>
            <a:r>
              <a:rPr spc="-65" dirty="0">
                <a:solidFill>
                  <a:srgbClr val="292929"/>
                </a:solidFill>
              </a:rPr>
              <a:t> </a:t>
            </a:r>
            <a:r>
              <a:rPr spc="-30" dirty="0">
                <a:solidFill>
                  <a:srgbClr val="292929"/>
                </a:solidFill>
              </a:rPr>
              <a:t>payload </a:t>
            </a:r>
            <a:r>
              <a:rPr spc="-100" dirty="0">
                <a:solidFill>
                  <a:srgbClr val="292929"/>
                </a:solidFill>
              </a:rPr>
              <a:t>mass</a:t>
            </a:r>
            <a:r>
              <a:rPr spc="-25" dirty="0">
                <a:solidFill>
                  <a:srgbClr val="292929"/>
                </a:solidFill>
              </a:rPr>
              <a:t> </a:t>
            </a:r>
            <a:r>
              <a:rPr spc="-85" dirty="0">
                <a:solidFill>
                  <a:srgbClr val="292929"/>
                </a:solidFill>
              </a:rPr>
              <a:t>can</a:t>
            </a:r>
            <a:r>
              <a:rPr spc="-40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be</a:t>
            </a:r>
            <a:r>
              <a:rPr spc="10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a</a:t>
            </a:r>
            <a:r>
              <a:rPr spc="25" dirty="0">
                <a:solidFill>
                  <a:srgbClr val="292929"/>
                </a:solidFill>
              </a:rPr>
              <a:t> </a:t>
            </a:r>
            <a:r>
              <a:rPr spc="-10" dirty="0">
                <a:solidFill>
                  <a:srgbClr val="292929"/>
                </a:solidFill>
              </a:rPr>
              <a:t>criterion</a:t>
            </a:r>
            <a:r>
              <a:rPr spc="-45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to</a:t>
            </a:r>
            <a:r>
              <a:rPr spc="65" dirty="0">
                <a:solidFill>
                  <a:srgbClr val="292929"/>
                </a:solidFill>
              </a:rPr>
              <a:t> </a:t>
            </a:r>
            <a:r>
              <a:rPr spc="-20" dirty="0">
                <a:solidFill>
                  <a:srgbClr val="292929"/>
                </a:solidFill>
              </a:rPr>
              <a:t>take</a:t>
            </a:r>
            <a:r>
              <a:rPr spc="-65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into</a:t>
            </a:r>
            <a:r>
              <a:rPr spc="-5" dirty="0">
                <a:solidFill>
                  <a:srgbClr val="292929"/>
                </a:solidFill>
              </a:rPr>
              <a:t> </a:t>
            </a:r>
            <a:r>
              <a:rPr spc="-50" dirty="0">
                <a:solidFill>
                  <a:srgbClr val="292929"/>
                </a:solidFill>
              </a:rPr>
              <a:t>account</a:t>
            </a:r>
            <a:r>
              <a:rPr spc="-110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for</a:t>
            </a:r>
            <a:r>
              <a:rPr spc="60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the</a:t>
            </a:r>
            <a:r>
              <a:rPr spc="-60" dirty="0">
                <a:solidFill>
                  <a:srgbClr val="292929"/>
                </a:solidFill>
              </a:rPr>
              <a:t> </a:t>
            </a:r>
            <a:r>
              <a:rPr spc="-90" dirty="0">
                <a:solidFill>
                  <a:srgbClr val="292929"/>
                </a:solidFill>
              </a:rPr>
              <a:t>success</a:t>
            </a:r>
            <a:r>
              <a:rPr spc="-95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of</a:t>
            </a:r>
            <a:r>
              <a:rPr spc="25" dirty="0">
                <a:solidFill>
                  <a:srgbClr val="292929"/>
                </a:solidFill>
              </a:rPr>
              <a:t> </a:t>
            </a:r>
            <a:r>
              <a:rPr spc="-50" dirty="0">
                <a:solidFill>
                  <a:srgbClr val="292929"/>
                </a:solidFill>
              </a:rPr>
              <a:t>a </a:t>
            </a:r>
            <a:r>
              <a:rPr spc="-45" dirty="0">
                <a:solidFill>
                  <a:srgbClr val="292929"/>
                </a:solidFill>
              </a:rPr>
              <a:t>mission.</a:t>
            </a:r>
            <a:r>
              <a:rPr spc="-90" dirty="0">
                <a:solidFill>
                  <a:srgbClr val="292929"/>
                </a:solidFill>
              </a:rPr>
              <a:t> </a:t>
            </a:r>
            <a:r>
              <a:rPr spc="-120" dirty="0">
                <a:solidFill>
                  <a:srgbClr val="292929"/>
                </a:solidFill>
              </a:rPr>
              <a:t>Some</a:t>
            </a:r>
            <a:r>
              <a:rPr spc="-55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orbits</a:t>
            </a:r>
            <a:r>
              <a:rPr spc="-40" dirty="0">
                <a:solidFill>
                  <a:srgbClr val="292929"/>
                </a:solidFill>
              </a:rPr>
              <a:t> </a:t>
            </a:r>
            <a:r>
              <a:rPr spc="-10" dirty="0">
                <a:solidFill>
                  <a:srgbClr val="292929"/>
                </a:solidFill>
              </a:rPr>
              <a:t>require</a:t>
            </a:r>
            <a:r>
              <a:rPr spc="-5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a</a:t>
            </a:r>
            <a:r>
              <a:rPr spc="10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light</a:t>
            </a:r>
            <a:r>
              <a:rPr spc="-125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or</a:t>
            </a:r>
            <a:r>
              <a:rPr spc="50" dirty="0">
                <a:solidFill>
                  <a:srgbClr val="292929"/>
                </a:solidFill>
              </a:rPr>
              <a:t> </a:t>
            </a:r>
            <a:r>
              <a:rPr spc="-70" dirty="0">
                <a:solidFill>
                  <a:srgbClr val="292929"/>
                </a:solidFill>
              </a:rPr>
              <a:t>heavy</a:t>
            </a:r>
            <a:r>
              <a:rPr spc="-5" dirty="0">
                <a:solidFill>
                  <a:srgbClr val="292929"/>
                </a:solidFill>
              </a:rPr>
              <a:t> </a:t>
            </a:r>
            <a:r>
              <a:rPr spc="-30" dirty="0">
                <a:solidFill>
                  <a:srgbClr val="292929"/>
                </a:solidFill>
              </a:rPr>
              <a:t>payload</a:t>
            </a:r>
            <a:r>
              <a:rPr spc="-45" dirty="0">
                <a:solidFill>
                  <a:srgbClr val="292929"/>
                </a:solidFill>
              </a:rPr>
              <a:t> </a:t>
            </a:r>
            <a:r>
              <a:rPr spc="-95" dirty="0">
                <a:solidFill>
                  <a:srgbClr val="292929"/>
                </a:solidFill>
              </a:rPr>
              <a:t>mass.</a:t>
            </a:r>
            <a:r>
              <a:rPr spc="-90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But</a:t>
            </a:r>
            <a:r>
              <a:rPr spc="-55" dirty="0">
                <a:solidFill>
                  <a:srgbClr val="292929"/>
                </a:solidFill>
              </a:rPr>
              <a:t> </a:t>
            </a:r>
            <a:r>
              <a:rPr spc="-25" dirty="0">
                <a:solidFill>
                  <a:srgbClr val="292929"/>
                </a:solidFill>
              </a:rPr>
              <a:t>generally</a:t>
            </a:r>
            <a:r>
              <a:rPr spc="25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low</a:t>
            </a:r>
            <a:r>
              <a:rPr spc="15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weighted</a:t>
            </a:r>
            <a:r>
              <a:rPr spc="-40" dirty="0">
                <a:solidFill>
                  <a:srgbClr val="292929"/>
                </a:solidFill>
              </a:rPr>
              <a:t> </a:t>
            </a:r>
            <a:r>
              <a:rPr spc="-10" dirty="0">
                <a:solidFill>
                  <a:srgbClr val="292929"/>
                </a:solidFill>
              </a:rPr>
              <a:t>payloads perform</a:t>
            </a:r>
            <a:r>
              <a:rPr spc="-25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better</a:t>
            </a:r>
            <a:r>
              <a:rPr spc="-120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than</a:t>
            </a:r>
            <a:r>
              <a:rPr spc="-20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the</a:t>
            </a:r>
            <a:r>
              <a:rPr spc="-75" dirty="0">
                <a:solidFill>
                  <a:srgbClr val="292929"/>
                </a:solidFill>
              </a:rPr>
              <a:t> </a:t>
            </a:r>
            <a:r>
              <a:rPr spc="-70" dirty="0">
                <a:solidFill>
                  <a:srgbClr val="292929"/>
                </a:solidFill>
              </a:rPr>
              <a:t>heavy</a:t>
            </a:r>
            <a:r>
              <a:rPr spc="-35" dirty="0">
                <a:solidFill>
                  <a:srgbClr val="292929"/>
                </a:solidFill>
              </a:rPr>
              <a:t> </a:t>
            </a:r>
            <a:r>
              <a:rPr spc="-10" dirty="0">
                <a:solidFill>
                  <a:srgbClr val="292929"/>
                </a:solidFill>
              </a:rPr>
              <a:t>weighted</a:t>
            </a:r>
            <a:r>
              <a:rPr spc="-75" dirty="0">
                <a:solidFill>
                  <a:srgbClr val="292929"/>
                </a:solidFill>
              </a:rPr>
              <a:t> </a:t>
            </a:r>
            <a:r>
              <a:rPr spc="-10" dirty="0">
                <a:solidFill>
                  <a:srgbClr val="292929"/>
                </a:solidFill>
              </a:rPr>
              <a:t>payloads.</a:t>
            </a:r>
          </a:p>
          <a:p>
            <a:pPr marL="241300" marR="5080" indent="-229235" algn="just">
              <a:lnSpc>
                <a:spcPts val="1950"/>
              </a:lnSpc>
              <a:spcBef>
                <a:spcPts val="1360"/>
              </a:spcBef>
              <a:buChar char="•"/>
              <a:tabLst>
                <a:tab pos="241300" algn="l"/>
              </a:tabLst>
            </a:pPr>
            <a:r>
              <a:rPr spc="-10" dirty="0"/>
              <a:t>With</a:t>
            </a:r>
            <a:r>
              <a:rPr spc="-114" dirty="0"/>
              <a:t> </a:t>
            </a:r>
            <a:r>
              <a:rPr dirty="0"/>
              <a:t>the</a:t>
            </a:r>
            <a:r>
              <a:rPr spc="-125" dirty="0"/>
              <a:t> </a:t>
            </a:r>
            <a:r>
              <a:rPr spc="-25" dirty="0"/>
              <a:t>current</a:t>
            </a:r>
            <a:r>
              <a:rPr spc="-85" dirty="0"/>
              <a:t> </a:t>
            </a:r>
            <a:r>
              <a:rPr spc="-20" dirty="0"/>
              <a:t>data,</a:t>
            </a:r>
            <a:r>
              <a:rPr spc="-50" dirty="0"/>
              <a:t> </a:t>
            </a:r>
            <a:r>
              <a:rPr dirty="0"/>
              <a:t>we</a:t>
            </a:r>
            <a:r>
              <a:rPr spc="-15" dirty="0"/>
              <a:t> </a:t>
            </a:r>
            <a:r>
              <a:rPr spc="-30" dirty="0"/>
              <a:t>cannot</a:t>
            </a:r>
            <a:r>
              <a:rPr spc="-65" dirty="0"/>
              <a:t> </a:t>
            </a:r>
            <a:r>
              <a:rPr spc="-40" dirty="0"/>
              <a:t>explain</a:t>
            </a:r>
            <a:r>
              <a:rPr spc="-85" dirty="0"/>
              <a:t> </a:t>
            </a:r>
            <a:r>
              <a:rPr spc="-10" dirty="0"/>
              <a:t>why</a:t>
            </a:r>
            <a:r>
              <a:rPr spc="-15" dirty="0"/>
              <a:t> </a:t>
            </a:r>
            <a:r>
              <a:rPr spc="-80" dirty="0"/>
              <a:t>some</a:t>
            </a:r>
            <a:r>
              <a:rPr spc="-45" dirty="0"/>
              <a:t> </a:t>
            </a:r>
            <a:r>
              <a:rPr spc="-40" dirty="0"/>
              <a:t>launch</a:t>
            </a:r>
            <a:r>
              <a:rPr spc="-65" dirty="0"/>
              <a:t> </a:t>
            </a:r>
            <a:r>
              <a:rPr spc="-20" dirty="0"/>
              <a:t>sites</a:t>
            </a:r>
            <a:r>
              <a:rPr spc="-50" dirty="0"/>
              <a:t> </a:t>
            </a:r>
            <a:r>
              <a:rPr spc="-40" dirty="0"/>
              <a:t>are</a:t>
            </a:r>
            <a:r>
              <a:rPr spc="-15" dirty="0"/>
              <a:t> </a:t>
            </a:r>
            <a:r>
              <a:rPr dirty="0"/>
              <a:t>better</a:t>
            </a:r>
            <a:r>
              <a:rPr spc="-30" dirty="0"/>
              <a:t> </a:t>
            </a:r>
            <a:r>
              <a:rPr spc="-10" dirty="0"/>
              <a:t>than</a:t>
            </a:r>
            <a:r>
              <a:rPr spc="-65" dirty="0"/>
              <a:t> </a:t>
            </a:r>
            <a:r>
              <a:rPr spc="-25" dirty="0"/>
              <a:t>others</a:t>
            </a:r>
            <a:r>
              <a:rPr spc="-55" dirty="0"/>
              <a:t> </a:t>
            </a:r>
            <a:r>
              <a:rPr spc="-200" dirty="0"/>
              <a:t>(KSC</a:t>
            </a:r>
            <a:r>
              <a:rPr spc="75" dirty="0"/>
              <a:t> </a:t>
            </a:r>
            <a:r>
              <a:rPr spc="-80" dirty="0"/>
              <a:t>LC-</a:t>
            </a:r>
            <a:r>
              <a:rPr dirty="0"/>
              <a:t>39A</a:t>
            </a:r>
            <a:r>
              <a:rPr spc="-80" dirty="0"/>
              <a:t> </a:t>
            </a:r>
            <a:r>
              <a:rPr spc="-25" dirty="0"/>
              <a:t>is </a:t>
            </a:r>
            <a:r>
              <a:rPr dirty="0"/>
              <a:t>the</a:t>
            </a:r>
            <a:r>
              <a:rPr spc="-135" dirty="0"/>
              <a:t> </a:t>
            </a:r>
            <a:r>
              <a:rPr dirty="0"/>
              <a:t>best</a:t>
            </a:r>
            <a:r>
              <a:rPr spc="-125" dirty="0"/>
              <a:t> </a:t>
            </a:r>
            <a:r>
              <a:rPr spc="-60" dirty="0"/>
              <a:t>launch</a:t>
            </a:r>
            <a:r>
              <a:rPr spc="-65" dirty="0"/>
              <a:t> </a:t>
            </a:r>
            <a:r>
              <a:rPr spc="-40" dirty="0"/>
              <a:t>site).</a:t>
            </a:r>
            <a:r>
              <a:rPr spc="-85" dirty="0"/>
              <a:t> </a:t>
            </a:r>
            <a:r>
              <a:rPr spc="-10" dirty="0"/>
              <a:t>To</a:t>
            </a:r>
            <a:r>
              <a:rPr spc="25" dirty="0"/>
              <a:t> </a:t>
            </a:r>
            <a:r>
              <a:rPr dirty="0"/>
              <a:t>get</a:t>
            </a:r>
            <a:r>
              <a:rPr spc="-70" dirty="0"/>
              <a:t> </a:t>
            </a:r>
            <a:r>
              <a:rPr dirty="0"/>
              <a:t>an</a:t>
            </a:r>
            <a:r>
              <a:rPr spc="5" dirty="0"/>
              <a:t> </a:t>
            </a:r>
            <a:r>
              <a:rPr spc="-70" dirty="0"/>
              <a:t>answer</a:t>
            </a:r>
            <a:r>
              <a:rPr spc="-55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this</a:t>
            </a:r>
            <a:r>
              <a:rPr spc="-50" dirty="0"/>
              <a:t> </a:t>
            </a:r>
            <a:r>
              <a:rPr spc="-20" dirty="0"/>
              <a:t>problem,</a:t>
            </a:r>
            <a:r>
              <a:rPr spc="-45" dirty="0"/>
              <a:t> </a:t>
            </a:r>
            <a:r>
              <a:rPr dirty="0"/>
              <a:t>we</a:t>
            </a:r>
            <a:r>
              <a:rPr spc="-15" dirty="0"/>
              <a:t> </a:t>
            </a:r>
            <a:r>
              <a:rPr dirty="0"/>
              <a:t>could</a:t>
            </a:r>
            <a:r>
              <a:rPr spc="-50" dirty="0"/>
              <a:t> </a:t>
            </a:r>
            <a:r>
              <a:rPr dirty="0"/>
              <a:t>obtain</a:t>
            </a:r>
            <a:r>
              <a:rPr spc="-65" dirty="0"/>
              <a:t> </a:t>
            </a:r>
            <a:r>
              <a:rPr spc="-40" dirty="0"/>
              <a:t>atmospheric</a:t>
            </a:r>
            <a:r>
              <a:rPr spc="-85" dirty="0"/>
              <a:t> </a:t>
            </a:r>
            <a:r>
              <a:rPr dirty="0"/>
              <a:t>or</a:t>
            </a:r>
            <a:r>
              <a:rPr spc="-30" dirty="0"/>
              <a:t> </a:t>
            </a:r>
            <a:r>
              <a:rPr dirty="0"/>
              <a:t>other</a:t>
            </a:r>
            <a:r>
              <a:rPr spc="40" dirty="0"/>
              <a:t> </a:t>
            </a:r>
            <a:r>
              <a:rPr spc="-10" dirty="0"/>
              <a:t>relevant data.</a:t>
            </a:r>
          </a:p>
          <a:p>
            <a:pPr marL="241300" marR="166370" indent="-229235">
              <a:lnSpc>
                <a:spcPct val="88600"/>
              </a:lnSpc>
              <a:spcBef>
                <a:spcPts val="1440"/>
              </a:spcBef>
              <a:buChar char="•"/>
              <a:tabLst>
                <a:tab pos="241300" algn="l"/>
              </a:tabLst>
            </a:pPr>
            <a:r>
              <a:rPr spc="-20" dirty="0"/>
              <a:t>For</a:t>
            </a:r>
            <a:r>
              <a:rPr spc="-105" dirty="0"/>
              <a:t> </a:t>
            </a:r>
            <a:r>
              <a:rPr dirty="0"/>
              <a:t>this</a:t>
            </a:r>
            <a:r>
              <a:rPr spc="-105" dirty="0"/>
              <a:t> </a:t>
            </a:r>
            <a:r>
              <a:rPr spc="-40" dirty="0"/>
              <a:t>dataset,</a:t>
            </a:r>
            <a:r>
              <a:rPr spc="-90" dirty="0"/>
              <a:t> </a:t>
            </a:r>
            <a:r>
              <a:rPr dirty="0"/>
              <a:t>we</a:t>
            </a:r>
            <a:r>
              <a:rPr spc="-20" dirty="0"/>
              <a:t> </a:t>
            </a:r>
            <a:r>
              <a:rPr spc="-65" dirty="0"/>
              <a:t>choose</a:t>
            </a:r>
            <a:r>
              <a:rPr spc="-60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spc="-45" dirty="0"/>
              <a:t>Decision</a:t>
            </a:r>
            <a:r>
              <a:rPr spc="-110" dirty="0"/>
              <a:t> </a:t>
            </a:r>
            <a:r>
              <a:rPr spc="-70" dirty="0"/>
              <a:t>Tree</a:t>
            </a:r>
            <a:r>
              <a:rPr spc="45" dirty="0"/>
              <a:t> </a:t>
            </a:r>
            <a:r>
              <a:rPr dirty="0"/>
              <a:t>Algorithm</a:t>
            </a:r>
            <a:r>
              <a:rPr spc="5" dirty="0"/>
              <a:t> </a:t>
            </a:r>
            <a:r>
              <a:rPr spc="-114" dirty="0"/>
              <a:t>as</a:t>
            </a:r>
            <a:r>
              <a:rPr spc="-15" dirty="0"/>
              <a:t> </a:t>
            </a:r>
            <a:r>
              <a:rPr dirty="0"/>
              <a:t>the</a:t>
            </a:r>
            <a:r>
              <a:rPr spc="-10" dirty="0"/>
              <a:t> </a:t>
            </a:r>
            <a:r>
              <a:rPr dirty="0"/>
              <a:t>best</a:t>
            </a:r>
            <a:r>
              <a:rPr spc="-70" dirty="0"/>
              <a:t> </a:t>
            </a:r>
            <a:r>
              <a:rPr spc="-20" dirty="0"/>
              <a:t>model</a:t>
            </a:r>
            <a:r>
              <a:rPr spc="-65" dirty="0"/>
              <a:t> even</a:t>
            </a:r>
            <a:r>
              <a:rPr spc="5" dirty="0"/>
              <a:t> </a:t>
            </a:r>
            <a:r>
              <a:rPr dirty="0"/>
              <a:t>if</a:t>
            </a:r>
            <a:r>
              <a:rPr spc="5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dirty="0"/>
              <a:t>test</a:t>
            </a:r>
            <a:r>
              <a:rPr spc="-85" dirty="0"/>
              <a:t> </a:t>
            </a:r>
            <a:r>
              <a:rPr spc="-10" dirty="0"/>
              <a:t>accuracy </a:t>
            </a:r>
            <a:r>
              <a:rPr spc="-35" dirty="0"/>
              <a:t>between</a:t>
            </a:r>
            <a:r>
              <a:rPr spc="-90" dirty="0"/>
              <a:t> </a:t>
            </a:r>
            <a:r>
              <a:rPr dirty="0"/>
              <a:t>all</a:t>
            </a:r>
            <a:r>
              <a:rPr spc="-60" dirty="0"/>
              <a:t> </a:t>
            </a:r>
            <a:r>
              <a:rPr dirty="0"/>
              <a:t>the</a:t>
            </a:r>
            <a:r>
              <a:rPr spc="-80" dirty="0"/>
              <a:t> </a:t>
            </a:r>
            <a:r>
              <a:rPr spc="-35" dirty="0"/>
              <a:t>models</a:t>
            </a:r>
            <a:r>
              <a:rPr spc="-45" dirty="0"/>
              <a:t> used </a:t>
            </a:r>
            <a:r>
              <a:rPr dirty="0"/>
              <a:t>is</a:t>
            </a:r>
            <a:r>
              <a:rPr spc="-45" dirty="0"/>
              <a:t> </a:t>
            </a:r>
            <a:r>
              <a:rPr spc="-20" dirty="0"/>
              <a:t>identical.</a:t>
            </a:r>
            <a:r>
              <a:rPr spc="-105" dirty="0"/>
              <a:t> </a:t>
            </a:r>
            <a:r>
              <a:rPr spc="-160" dirty="0"/>
              <a:t>We</a:t>
            </a:r>
            <a:r>
              <a:rPr spc="20" dirty="0"/>
              <a:t> </a:t>
            </a:r>
            <a:r>
              <a:rPr spc="-65" dirty="0"/>
              <a:t>choose</a:t>
            </a:r>
            <a:r>
              <a:rPr spc="-60" dirty="0"/>
              <a:t> </a:t>
            </a:r>
            <a:r>
              <a:rPr spc="-45" dirty="0"/>
              <a:t>Decision</a:t>
            </a:r>
            <a:r>
              <a:rPr spc="-110" dirty="0"/>
              <a:t> </a:t>
            </a:r>
            <a:r>
              <a:rPr spc="-100" dirty="0"/>
              <a:t>Tree</a:t>
            </a:r>
            <a:r>
              <a:rPr spc="-10" dirty="0"/>
              <a:t> </a:t>
            </a:r>
            <a:r>
              <a:rPr dirty="0"/>
              <a:t>Algorithm</a:t>
            </a:r>
            <a:r>
              <a:rPr spc="40" dirty="0"/>
              <a:t> </a:t>
            </a:r>
            <a:r>
              <a:rPr spc="-75" dirty="0"/>
              <a:t>because</a:t>
            </a:r>
            <a:r>
              <a:rPr spc="-55" dirty="0"/>
              <a:t> </a:t>
            </a:r>
            <a:r>
              <a:rPr spc="60" dirty="0"/>
              <a:t>it</a:t>
            </a:r>
            <a:r>
              <a:rPr spc="-60" dirty="0"/>
              <a:t> </a:t>
            </a:r>
            <a:r>
              <a:rPr spc="-45" dirty="0"/>
              <a:t>has</a:t>
            </a:r>
            <a:r>
              <a:rPr spc="25" dirty="0"/>
              <a:t> </a:t>
            </a:r>
            <a:r>
              <a:rPr dirty="0"/>
              <a:t>a</a:t>
            </a:r>
            <a:r>
              <a:rPr spc="5" dirty="0"/>
              <a:t> </a:t>
            </a:r>
            <a:r>
              <a:rPr spc="-10" dirty="0"/>
              <a:t>better </a:t>
            </a:r>
            <a:r>
              <a:rPr dirty="0"/>
              <a:t>train</a:t>
            </a:r>
            <a:r>
              <a:rPr spc="15" dirty="0"/>
              <a:t> </a:t>
            </a:r>
            <a:r>
              <a:rPr spc="-10" dirty="0"/>
              <a:t>accuracy.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45</a:t>
            </a:fld>
            <a:endParaRPr spc="6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14" dirty="0"/>
              <a:t>Conclusions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75083" y="6403657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35" dirty="0">
                <a:solidFill>
                  <a:srgbClr val="1C7CDB"/>
                </a:solidFill>
                <a:latin typeface="Arial"/>
                <a:cs typeface="Arial"/>
              </a:rPr>
              <a:t>5</a:t>
            </a:r>
            <a:endParaRPr sz="1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0389" y="6090602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35" dirty="0">
                <a:solidFill>
                  <a:srgbClr val="1C7CDB"/>
                </a:solidFill>
                <a:latin typeface="Arial"/>
                <a:cs typeface="Arial"/>
              </a:rPr>
              <a:t>6</a:t>
            </a:r>
            <a:endParaRPr sz="15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332166"/>
            <a:ext cx="8355330" cy="4479925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2150" spc="-60" dirty="0">
                <a:solidFill>
                  <a:srgbClr val="0A48CA"/>
                </a:solidFill>
                <a:latin typeface="Arial"/>
                <a:cs typeface="Arial"/>
              </a:rPr>
              <a:t>Executive</a:t>
            </a:r>
            <a:r>
              <a:rPr sz="2150" spc="-9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0A48CA"/>
                </a:solidFill>
                <a:latin typeface="Arial"/>
                <a:cs typeface="Arial"/>
              </a:rPr>
              <a:t>Summary</a:t>
            </a:r>
            <a:endParaRPr sz="215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100"/>
              </a:spcBef>
              <a:buChar char="•"/>
              <a:tabLst>
                <a:tab pos="241300" algn="l"/>
              </a:tabLst>
            </a:pPr>
            <a:r>
              <a:rPr sz="2150" spc="-10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150" spc="-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292929"/>
                </a:solidFill>
                <a:latin typeface="Arial"/>
                <a:cs typeface="Arial"/>
              </a:rPr>
              <a:t>collection</a:t>
            </a:r>
            <a:r>
              <a:rPr sz="2150" spc="-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Arial"/>
                <a:cs typeface="Arial"/>
              </a:rPr>
              <a:t>methodology:</a:t>
            </a:r>
            <a:endParaRPr sz="2150" dirty="0">
              <a:latin typeface="Arial"/>
              <a:cs typeface="Arial"/>
            </a:endParaRPr>
          </a:p>
          <a:p>
            <a:pPr marL="699135" lvl="1" indent="-229235">
              <a:lnSpc>
                <a:spcPct val="100000"/>
              </a:lnSpc>
              <a:spcBef>
                <a:spcPts val="1100"/>
              </a:spcBef>
              <a:buChar char="•"/>
              <a:tabLst>
                <a:tab pos="699135" algn="l"/>
              </a:tabLst>
            </a:pPr>
            <a:r>
              <a:rPr sz="1850" spc="-100" dirty="0">
                <a:solidFill>
                  <a:schemeClr val="tx1"/>
                </a:solidFill>
                <a:latin typeface="Arial"/>
                <a:cs typeface="Arial"/>
              </a:rPr>
              <a:t>SpaceX</a:t>
            </a:r>
            <a:r>
              <a:rPr sz="1850" spc="7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850" spc="-260" dirty="0">
                <a:solidFill>
                  <a:schemeClr val="tx1"/>
                </a:solidFill>
                <a:latin typeface="Arial"/>
                <a:cs typeface="Arial"/>
              </a:rPr>
              <a:t>REST</a:t>
            </a:r>
            <a:r>
              <a:rPr sz="1850" spc="1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850" spc="-25" dirty="0">
                <a:solidFill>
                  <a:schemeClr val="tx1"/>
                </a:solidFill>
                <a:latin typeface="Arial"/>
                <a:cs typeface="Arial"/>
              </a:rPr>
              <a:t>API</a:t>
            </a:r>
            <a:endParaRPr sz="1850" dirty="0">
              <a:solidFill>
                <a:schemeClr val="tx1"/>
              </a:solidFill>
              <a:latin typeface="Arial"/>
              <a:cs typeface="Arial"/>
            </a:endParaRPr>
          </a:p>
          <a:p>
            <a:pPr marL="699135" lvl="1" indent="-229235">
              <a:lnSpc>
                <a:spcPct val="100000"/>
              </a:lnSpc>
              <a:spcBef>
                <a:spcPts val="1085"/>
              </a:spcBef>
              <a:buChar char="•"/>
              <a:tabLst>
                <a:tab pos="699135" algn="l"/>
              </a:tabLst>
            </a:pPr>
            <a:r>
              <a:rPr sz="1850" spc="-45" dirty="0">
                <a:solidFill>
                  <a:schemeClr val="tx1"/>
                </a:solidFill>
                <a:latin typeface="Arial"/>
                <a:cs typeface="Arial"/>
              </a:rPr>
              <a:t>Web</a:t>
            </a:r>
            <a:r>
              <a:rPr sz="1850" spc="-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850" spc="-25" dirty="0">
                <a:solidFill>
                  <a:schemeClr val="tx1"/>
                </a:solidFill>
                <a:latin typeface="Arial"/>
                <a:cs typeface="Arial"/>
              </a:rPr>
              <a:t>Scrapping</a:t>
            </a:r>
            <a:r>
              <a:rPr sz="1850" spc="9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chemeClr val="tx1"/>
                </a:solidFill>
                <a:latin typeface="Arial"/>
                <a:cs typeface="Arial"/>
              </a:rPr>
              <a:t>from </a:t>
            </a:r>
            <a:r>
              <a:rPr sz="1850" spc="-10" dirty="0">
                <a:solidFill>
                  <a:schemeClr val="tx1"/>
                </a:solidFill>
                <a:latin typeface="Arial"/>
                <a:cs typeface="Arial"/>
              </a:rPr>
              <a:t>Wikipedia</a:t>
            </a:r>
            <a:endParaRPr sz="1850" dirty="0">
              <a:solidFill>
                <a:schemeClr val="tx1"/>
              </a:solidFill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010"/>
              </a:spcBef>
              <a:buChar char="•"/>
              <a:tabLst>
                <a:tab pos="241300" algn="l"/>
              </a:tabLst>
            </a:pPr>
            <a:r>
              <a:rPr sz="2150" spc="-30" dirty="0">
                <a:solidFill>
                  <a:schemeClr val="tx1"/>
                </a:solidFill>
                <a:latin typeface="Arial"/>
                <a:cs typeface="Arial"/>
              </a:rPr>
              <a:t>Perform</a:t>
            </a:r>
            <a:r>
              <a:rPr sz="2150" spc="-1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chemeClr val="tx1"/>
                </a:solidFill>
                <a:latin typeface="Arial"/>
                <a:cs typeface="Arial"/>
              </a:rPr>
              <a:t>data</a:t>
            </a:r>
            <a:r>
              <a:rPr sz="2150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chemeClr val="tx1"/>
                </a:solidFill>
                <a:latin typeface="Arial"/>
                <a:cs typeface="Arial"/>
              </a:rPr>
              <a:t>wrangling</a:t>
            </a:r>
            <a:endParaRPr sz="2150" dirty="0">
              <a:solidFill>
                <a:schemeClr val="tx1"/>
              </a:solidFill>
              <a:latin typeface="Arial"/>
              <a:cs typeface="Arial"/>
            </a:endParaRPr>
          </a:p>
          <a:p>
            <a:pPr marL="699135" lvl="1" indent="-229235">
              <a:lnSpc>
                <a:spcPct val="100000"/>
              </a:lnSpc>
              <a:spcBef>
                <a:spcPts val="1100"/>
              </a:spcBef>
              <a:buChar char="•"/>
              <a:tabLst>
                <a:tab pos="699135" algn="l"/>
              </a:tabLst>
            </a:pPr>
            <a:r>
              <a:rPr sz="1850" dirty="0">
                <a:solidFill>
                  <a:schemeClr val="tx1"/>
                </a:solidFill>
                <a:latin typeface="Arial"/>
                <a:cs typeface="Arial"/>
              </a:rPr>
              <a:t>Dropping</a:t>
            </a:r>
            <a:r>
              <a:rPr sz="1850" spc="1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850" spc="-55" dirty="0">
                <a:solidFill>
                  <a:schemeClr val="tx1"/>
                </a:solidFill>
                <a:latin typeface="Arial"/>
                <a:cs typeface="Arial"/>
              </a:rPr>
              <a:t>unnecessary</a:t>
            </a:r>
            <a:r>
              <a:rPr sz="1850" spc="14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850" spc="-10" dirty="0">
                <a:solidFill>
                  <a:schemeClr val="tx1"/>
                </a:solidFill>
                <a:latin typeface="Arial"/>
                <a:cs typeface="Arial"/>
              </a:rPr>
              <a:t>columns</a:t>
            </a:r>
            <a:endParaRPr sz="1850" dirty="0">
              <a:solidFill>
                <a:schemeClr val="tx1"/>
              </a:solidFill>
              <a:latin typeface="Arial"/>
              <a:cs typeface="Arial"/>
            </a:endParaRPr>
          </a:p>
          <a:p>
            <a:pPr marL="699135" lvl="1" indent="-229235">
              <a:lnSpc>
                <a:spcPct val="100000"/>
              </a:lnSpc>
              <a:spcBef>
                <a:spcPts val="1085"/>
              </a:spcBef>
              <a:buChar char="•"/>
              <a:tabLst>
                <a:tab pos="699135" algn="l"/>
              </a:tabLst>
            </a:pPr>
            <a:r>
              <a:rPr sz="1850" spc="-40" dirty="0">
                <a:solidFill>
                  <a:schemeClr val="tx1"/>
                </a:solidFill>
                <a:latin typeface="Arial"/>
                <a:cs typeface="Arial"/>
              </a:rPr>
              <a:t>One</a:t>
            </a:r>
            <a:r>
              <a:rPr sz="1850" spc="1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chemeClr val="tx1"/>
                </a:solidFill>
                <a:latin typeface="Arial"/>
                <a:cs typeface="Arial"/>
              </a:rPr>
              <a:t>Hot</a:t>
            </a:r>
            <a:r>
              <a:rPr sz="1850" spc="4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850" spc="-25" dirty="0">
                <a:solidFill>
                  <a:schemeClr val="tx1"/>
                </a:solidFill>
                <a:latin typeface="Arial"/>
                <a:cs typeface="Arial"/>
              </a:rPr>
              <a:t>Encoding</a:t>
            </a:r>
            <a:r>
              <a:rPr sz="1850" spc="10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chemeClr val="tx1"/>
                </a:solidFill>
                <a:latin typeface="Arial"/>
                <a:cs typeface="Arial"/>
              </a:rPr>
              <a:t>for</a:t>
            </a:r>
            <a:r>
              <a:rPr sz="1850" spc="1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850" spc="-25" dirty="0">
                <a:solidFill>
                  <a:schemeClr val="tx1"/>
                </a:solidFill>
                <a:latin typeface="Arial"/>
                <a:cs typeface="Arial"/>
              </a:rPr>
              <a:t>classification</a:t>
            </a:r>
            <a:r>
              <a:rPr sz="1850" spc="9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850" spc="-10" dirty="0">
                <a:solidFill>
                  <a:schemeClr val="tx1"/>
                </a:solidFill>
                <a:latin typeface="Arial"/>
                <a:cs typeface="Arial"/>
              </a:rPr>
              <a:t>models</a:t>
            </a:r>
            <a:endParaRPr sz="1850" dirty="0">
              <a:solidFill>
                <a:schemeClr val="tx1"/>
              </a:solidFill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010"/>
              </a:spcBef>
              <a:buChar char="•"/>
              <a:tabLst>
                <a:tab pos="241300" algn="l"/>
              </a:tabLst>
            </a:pPr>
            <a:r>
              <a:rPr sz="2150" spc="-30" dirty="0">
                <a:solidFill>
                  <a:srgbClr val="292929"/>
                </a:solidFill>
                <a:latin typeface="Arial"/>
                <a:cs typeface="Arial"/>
              </a:rPr>
              <a:t>Perform</a:t>
            </a:r>
            <a:r>
              <a:rPr sz="2150" spc="-1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Arial"/>
                <a:cs typeface="Arial"/>
              </a:rPr>
              <a:t>exploratory</a:t>
            </a:r>
            <a:r>
              <a:rPr sz="215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150" spc="-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spc="-55" dirty="0">
                <a:solidFill>
                  <a:srgbClr val="292929"/>
                </a:solidFill>
                <a:latin typeface="Arial"/>
                <a:cs typeface="Arial"/>
              </a:rPr>
              <a:t>analysis</a:t>
            </a:r>
            <a:r>
              <a:rPr sz="215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spc="-110" dirty="0">
                <a:solidFill>
                  <a:srgbClr val="292929"/>
                </a:solidFill>
                <a:latin typeface="Arial"/>
                <a:cs typeface="Arial"/>
              </a:rPr>
              <a:t>(EDA)</a:t>
            </a:r>
            <a:r>
              <a:rPr sz="2150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292929"/>
                </a:solidFill>
                <a:latin typeface="Arial"/>
                <a:cs typeface="Arial"/>
              </a:rPr>
              <a:t>using</a:t>
            </a:r>
            <a:r>
              <a:rPr sz="2150" spc="-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Arial"/>
                <a:cs typeface="Arial"/>
              </a:rPr>
              <a:t>visualization</a:t>
            </a:r>
            <a:r>
              <a:rPr sz="215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15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spc="-55" dirty="0">
                <a:solidFill>
                  <a:srgbClr val="292929"/>
                </a:solidFill>
                <a:latin typeface="Arial"/>
                <a:cs typeface="Arial"/>
              </a:rPr>
              <a:t>SQL</a:t>
            </a:r>
            <a:endParaRPr sz="215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100"/>
              </a:spcBef>
              <a:buChar char="•"/>
              <a:tabLst>
                <a:tab pos="241300" algn="l"/>
              </a:tabLst>
            </a:pPr>
            <a:r>
              <a:rPr sz="2150" spc="-30" dirty="0">
                <a:solidFill>
                  <a:srgbClr val="292929"/>
                </a:solidFill>
                <a:latin typeface="Arial"/>
                <a:cs typeface="Arial"/>
              </a:rPr>
              <a:t>Perform</a:t>
            </a:r>
            <a:r>
              <a:rPr sz="2150" spc="-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Arial"/>
                <a:cs typeface="Arial"/>
              </a:rPr>
              <a:t>interactive</a:t>
            </a:r>
            <a:r>
              <a:rPr sz="215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Arial"/>
                <a:cs typeface="Arial"/>
              </a:rPr>
              <a:t>visual</a:t>
            </a:r>
            <a:r>
              <a:rPr sz="2150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Arial"/>
                <a:cs typeface="Arial"/>
              </a:rPr>
              <a:t>analytics </a:t>
            </a:r>
            <a:r>
              <a:rPr sz="2150" dirty="0">
                <a:solidFill>
                  <a:srgbClr val="292929"/>
                </a:solidFill>
                <a:latin typeface="Arial"/>
                <a:cs typeface="Arial"/>
              </a:rPr>
              <a:t>using</a:t>
            </a:r>
            <a:r>
              <a:rPr sz="2150" spc="-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Arial"/>
                <a:cs typeface="Arial"/>
              </a:rPr>
              <a:t>Folium</a:t>
            </a:r>
            <a:r>
              <a:rPr sz="2150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15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292929"/>
                </a:solidFill>
                <a:latin typeface="Arial"/>
                <a:cs typeface="Arial"/>
              </a:rPr>
              <a:t>Plotly</a:t>
            </a:r>
            <a:r>
              <a:rPr sz="215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Arial"/>
                <a:cs typeface="Arial"/>
              </a:rPr>
              <a:t>Dash</a:t>
            </a:r>
            <a:endParaRPr sz="215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025"/>
              </a:spcBef>
              <a:buChar char="•"/>
              <a:tabLst>
                <a:tab pos="241300" algn="l"/>
              </a:tabLst>
            </a:pPr>
            <a:r>
              <a:rPr sz="2150" spc="-30" dirty="0">
                <a:solidFill>
                  <a:srgbClr val="292929"/>
                </a:solidFill>
                <a:latin typeface="Arial"/>
                <a:cs typeface="Arial"/>
              </a:rPr>
              <a:t>Perform</a:t>
            </a:r>
            <a:r>
              <a:rPr sz="2150" spc="-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292929"/>
                </a:solidFill>
                <a:latin typeface="Arial"/>
                <a:cs typeface="Arial"/>
              </a:rPr>
              <a:t>predictive</a:t>
            </a:r>
            <a:r>
              <a:rPr sz="2150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spc="-55" dirty="0">
                <a:solidFill>
                  <a:srgbClr val="292929"/>
                </a:solidFill>
                <a:latin typeface="Arial"/>
                <a:cs typeface="Arial"/>
              </a:rPr>
              <a:t>analysis</a:t>
            </a:r>
            <a:r>
              <a:rPr sz="215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292929"/>
                </a:solidFill>
                <a:latin typeface="Arial"/>
                <a:cs typeface="Arial"/>
              </a:rPr>
              <a:t>using</a:t>
            </a:r>
            <a:r>
              <a:rPr sz="2150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Arial"/>
                <a:cs typeface="Arial"/>
              </a:rPr>
              <a:t>classification</a:t>
            </a:r>
            <a:r>
              <a:rPr sz="2150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Arial"/>
                <a:cs typeface="Arial"/>
              </a:rPr>
              <a:t>models</a:t>
            </a:r>
            <a:endParaRPr sz="215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6830" y="5921692"/>
            <a:ext cx="5932170" cy="30072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"/>
              </a:spcBef>
              <a:buChar char="•"/>
              <a:tabLst>
                <a:tab pos="241300" algn="l"/>
              </a:tabLst>
            </a:pPr>
            <a:r>
              <a:rPr sz="1850" dirty="0">
                <a:solidFill>
                  <a:schemeClr val="tx1"/>
                </a:solidFill>
                <a:latin typeface="Arial"/>
                <a:cs typeface="Arial"/>
              </a:rPr>
              <a:t>How</a:t>
            </a:r>
            <a:r>
              <a:rPr sz="1850" spc="1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chemeClr val="tx1"/>
                </a:solidFill>
                <a:latin typeface="Arial"/>
                <a:cs typeface="Arial"/>
              </a:rPr>
              <a:t>to</a:t>
            </a:r>
            <a:r>
              <a:rPr sz="1850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chemeClr val="tx1"/>
                </a:solidFill>
                <a:latin typeface="Arial"/>
                <a:cs typeface="Arial"/>
              </a:rPr>
              <a:t>build,</a:t>
            </a:r>
            <a:r>
              <a:rPr sz="1850" spc="6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chemeClr val="tx1"/>
                </a:solidFill>
                <a:latin typeface="Arial"/>
                <a:cs typeface="Arial"/>
              </a:rPr>
              <a:t>tune, </a:t>
            </a:r>
            <a:r>
              <a:rPr lang="en-US" sz="1850" dirty="0">
                <a:solidFill>
                  <a:schemeClr val="tx1"/>
                </a:solidFill>
                <a:latin typeface="Arial"/>
                <a:cs typeface="Arial"/>
              </a:rPr>
              <a:t>and </a:t>
            </a:r>
            <a:r>
              <a:rPr sz="1850" spc="-25" dirty="0">
                <a:solidFill>
                  <a:schemeClr val="tx1"/>
                </a:solidFill>
                <a:latin typeface="Arial"/>
                <a:cs typeface="Arial"/>
              </a:rPr>
              <a:t>evaluate</a:t>
            </a:r>
            <a:r>
              <a:rPr sz="1850" spc="8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850" spc="-25" dirty="0">
                <a:solidFill>
                  <a:schemeClr val="tx1"/>
                </a:solidFill>
                <a:latin typeface="Arial"/>
                <a:cs typeface="Arial"/>
              </a:rPr>
              <a:t>classification</a:t>
            </a:r>
            <a:r>
              <a:rPr sz="1850" spc="15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850" spc="-10" dirty="0">
                <a:solidFill>
                  <a:schemeClr val="tx1"/>
                </a:solidFill>
                <a:latin typeface="Arial"/>
                <a:cs typeface="Arial"/>
              </a:rPr>
              <a:t>models</a:t>
            </a:r>
            <a:endParaRPr sz="18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265938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0389" y="6090602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35" dirty="0">
                <a:solidFill>
                  <a:srgbClr val="1C7CDB"/>
                </a:solidFill>
                <a:latin typeface="Arial"/>
                <a:cs typeface="Arial"/>
              </a:rPr>
              <a:t>7</a:t>
            </a:r>
            <a:endParaRPr sz="15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95121" y="1542344"/>
            <a:ext cx="10064686" cy="12426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30"/>
              </a:spcBef>
              <a:buChar char="•"/>
              <a:tabLst>
                <a:tab pos="241300" algn="l"/>
              </a:tabLst>
            </a:pPr>
            <a:r>
              <a:rPr sz="2150" spc="-45" dirty="0">
                <a:solidFill>
                  <a:srgbClr val="292929"/>
                </a:solidFill>
                <a:latin typeface="Arial"/>
                <a:cs typeface="Arial"/>
              </a:rPr>
              <a:t>Datasets</a:t>
            </a:r>
            <a:r>
              <a:rPr sz="2150" spc="-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292929"/>
                </a:solidFill>
                <a:latin typeface="Arial"/>
                <a:cs typeface="Arial"/>
              </a:rPr>
              <a:t>are</a:t>
            </a:r>
            <a:r>
              <a:rPr sz="2150" spc="-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Arial"/>
                <a:cs typeface="Arial"/>
              </a:rPr>
              <a:t>collected</a:t>
            </a:r>
            <a:r>
              <a:rPr sz="2150" spc="-1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292929"/>
                </a:solidFill>
                <a:latin typeface="Arial"/>
                <a:cs typeface="Arial"/>
              </a:rPr>
              <a:t>from</a:t>
            </a:r>
            <a:r>
              <a:rPr sz="2150" spc="-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spc="-70" dirty="0">
                <a:solidFill>
                  <a:srgbClr val="292929"/>
                </a:solidFill>
                <a:latin typeface="Arial"/>
                <a:cs typeface="Arial"/>
              </a:rPr>
              <a:t>Rest</a:t>
            </a:r>
            <a:r>
              <a:rPr sz="2150" spc="-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spc="-130" dirty="0">
                <a:solidFill>
                  <a:srgbClr val="292929"/>
                </a:solidFill>
                <a:latin typeface="Arial"/>
                <a:cs typeface="Arial"/>
              </a:rPr>
              <a:t>SpaceX</a:t>
            </a:r>
            <a:r>
              <a:rPr sz="215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Arial"/>
                <a:cs typeface="Arial"/>
              </a:rPr>
              <a:t>API</a:t>
            </a:r>
            <a:r>
              <a:rPr sz="215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150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lang="en-US" sz="2150" spc="-30" dirty="0">
                <a:solidFill>
                  <a:srgbClr val="292929"/>
                </a:solidFill>
                <a:latin typeface="Arial"/>
                <a:cs typeface="Arial"/>
              </a:rPr>
              <a:t>web scrapping</a:t>
            </a:r>
            <a:r>
              <a:rPr sz="215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Arial"/>
                <a:cs typeface="Arial"/>
              </a:rPr>
              <a:t>Wikipedia</a:t>
            </a:r>
            <a:endParaRPr sz="2150" dirty="0">
              <a:latin typeface="Arial"/>
              <a:cs typeface="Arial"/>
            </a:endParaRPr>
          </a:p>
          <a:p>
            <a:pPr marL="699135" lvl="1" indent="-229235">
              <a:lnSpc>
                <a:spcPct val="100000"/>
              </a:lnSpc>
              <a:spcBef>
                <a:spcPts val="1375"/>
              </a:spcBef>
              <a:buChar char="•"/>
              <a:tabLst>
                <a:tab pos="699135" algn="l"/>
              </a:tabLst>
            </a:pPr>
            <a:r>
              <a:rPr sz="1800" spc="-105" dirty="0">
                <a:latin typeface="Arial"/>
                <a:cs typeface="Arial"/>
              </a:rPr>
              <a:t>The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information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obtained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by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70" dirty="0">
                <a:latin typeface="Arial"/>
                <a:cs typeface="Arial"/>
              </a:rPr>
              <a:t>API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lang="en-US" sz="1800" spc="-40" dirty="0">
                <a:latin typeface="Arial"/>
                <a:cs typeface="Arial"/>
              </a:rPr>
              <a:t>includes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rocket,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65" dirty="0">
                <a:latin typeface="Arial"/>
                <a:cs typeface="Arial"/>
              </a:rPr>
              <a:t>launches,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lang="en-US" sz="1800" spc="-90" dirty="0">
                <a:latin typeface="Arial"/>
                <a:cs typeface="Arial"/>
              </a:rPr>
              <a:t>and </a:t>
            </a:r>
            <a:r>
              <a:rPr sz="1800" spc="-25" dirty="0">
                <a:latin typeface="Arial"/>
                <a:cs typeface="Arial"/>
              </a:rPr>
              <a:t>payload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information.</a:t>
            </a:r>
            <a:endParaRPr sz="1800" dirty="0">
              <a:latin typeface="Arial"/>
              <a:cs typeface="Arial"/>
            </a:endParaRPr>
          </a:p>
          <a:p>
            <a:pPr marL="1156335" lvl="2" indent="-228600">
              <a:lnSpc>
                <a:spcPct val="100000"/>
              </a:lnSpc>
              <a:spcBef>
                <a:spcPts val="1470"/>
              </a:spcBef>
              <a:buChar char="•"/>
              <a:tabLst>
                <a:tab pos="1156335" algn="l"/>
              </a:tabLst>
            </a:pPr>
            <a:r>
              <a:rPr sz="1600" spc="-75" dirty="0">
                <a:latin typeface="Arial"/>
                <a:cs typeface="Arial"/>
              </a:rPr>
              <a:t>The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-80" dirty="0">
                <a:latin typeface="Arial"/>
                <a:cs typeface="Arial"/>
              </a:rPr>
              <a:t>Space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130" dirty="0">
                <a:latin typeface="Arial"/>
                <a:cs typeface="Arial"/>
              </a:rPr>
              <a:t>X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190" dirty="0">
                <a:latin typeface="Arial"/>
                <a:cs typeface="Arial"/>
              </a:rPr>
              <a:t>REST</a:t>
            </a:r>
            <a:r>
              <a:rPr sz="1600" spc="-50" dirty="0">
                <a:latin typeface="Arial"/>
                <a:cs typeface="Arial"/>
              </a:rPr>
              <a:t> API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155" dirty="0">
                <a:latin typeface="Arial"/>
                <a:cs typeface="Arial"/>
              </a:rPr>
              <a:t>URL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api.spacexdata.com/v4/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6830" y="4236021"/>
            <a:ext cx="9780905" cy="566822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241300" marR="1497330" indent="-229235">
              <a:lnSpc>
                <a:spcPts val="2100"/>
              </a:lnSpc>
              <a:spcBef>
                <a:spcPts val="220"/>
              </a:spcBef>
              <a:buChar char="•"/>
              <a:tabLst>
                <a:tab pos="241300" algn="l"/>
              </a:tabLst>
            </a:pPr>
            <a:r>
              <a:rPr sz="1800" spc="-105" dirty="0">
                <a:latin typeface="Arial"/>
                <a:cs typeface="Arial"/>
              </a:rPr>
              <a:t>The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information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obtained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by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lang="en-US" sz="1800" spc="-35" dirty="0">
                <a:latin typeface="Arial"/>
                <a:cs typeface="Arial"/>
              </a:rPr>
              <a:t>web scrapping</a:t>
            </a:r>
            <a:r>
              <a:rPr sz="1800" spc="-1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-30" dirty="0">
                <a:latin typeface="Arial"/>
                <a:cs typeface="Arial"/>
              </a:rPr>
              <a:t>Wikipedia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are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65" dirty="0">
                <a:latin typeface="Arial"/>
                <a:cs typeface="Arial"/>
              </a:rPr>
              <a:t>launches,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landing, </a:t>
            </a:r>
            <a:r>
              <a:rPr lang="en-US" sz="1800" spc="-10" dirty="0">
                <a:latin typeface="Arial"/>
                <a:cs typeface="Arial"/>
              </a:rPr>
              <a:t>and </a:t>
            </a:r>
            <a:r>
              <a:rPr sz="1800" spc="-25" dirty="0">
                <a:latin typeface="Arial"/>
                <a:cs typeface="Arial"/>
              </a:rPr>
              <a:t>payload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information.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Data</a:t>
            </a:r>
            <a:r>
              <a:rPr spc="-215" dirty="0"/>
              <a:t> </a:t>
            </a:r>
            <a:r>
              <a:rPr spc="-45" dirty="0"/>
              <a:t>Collection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436876" y="3151251"/>
            <a:ext cx="1050925" cy="841375"/>
            <a:chOff x="2436876" y="3151251"/>
            <a:chExt cx="1050925" cy="841375"/>
          </a:xfrm>
        </p:grpSpPr>
        <p:sp>
          <p:nvSpPr>
            <p:cNvPr id="7" name="object 7"/>
            <p:cNvSpPr/>
            <p:nvPr/>
          </p:nvSpPr>
          <p:spPr>
            <a:xfrm>
              <a:off x="2443226" y="3157601"/>
              <a:ext cx="1038225" cy="828675"/>
            </a:xfrm>
            <a:custGeom>
              <a:avLst/>
              <a:gdLst/>
              <a:ahLst/>
              <a:cxnLst/>
              <a:rect l="l" t="t" r="r" b="b"/>
              <a:pathLst>
                <a:path w="1038225" h="828675">
                  <a:moveTo>
                    <a:pt x="900049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900049" y="828675"/>
                  </a:lnTo>
                  <a:lnTo>
                    <a:pt x="943728" y="821632"/>
                  </a:lnTo>
                  <a:lnTo>
                    <a:pt x="981660" y="802019"/>
                  </a:lnTo>
                  <a:lnTo>
                    <a:pt x="1011569" y="772110"/>
                  </a:lnTo>
                  <a:lnTo>
                    <a:pt x="1031182" y="734178"/>
                  </a:lnTo>
                  <a:lnTo>
                    <a:pt x="1038225" y="690499"/>
                  </a:lnTo>
                  <a:lnTo>
                    <a:pt x="1038225" y="138049"/>
                  </a:lnTo>
                  <a:lnTo>
                    <a:pt x="1031182" y="94382"/>
                  </a:lnTo>
                  <a:lnTo>
                    <a:pt x="1011569" y="56482"/>
                  </a:lnTo>
                  <a:lnTo>
                    <a:pt x="981660" y="26611"/>
                  </a:lnTo>
                  <a:lnTo>
                    <a:pt x="943728" y="7029"/>
                  </a:lnTo>
                  <a:lnTo>
                    <a:pt x="900049" y="0"/>
                  </a:lnTo>
                  <a:close/>
                </a:path>
              </a:pathLst>
            </a:cu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43226" y="3157601"/>
              <a:ext cx="1038225" cy="828675"/>
            </a:xfrm>
            <a:custGeom>
              <a:avLst/>
              <a:gdLst/>
              <a:ahLst/>
              <a:cxnLst/>
              <a:rect l="l" t="t" r="r" b="b"/>
              <a:pathLst>
                <a:path w="1038225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900049" y="0"/>
                  </a:lnTo>
                  <a:lnTo>
                    <a:pt x="943728" y="7029"/>
                  </a:lnTo>
                  <a:lnTo>
                    <a:pt x="981660" y="26611"/>
                  </a:lnTo>
                  <a:lnTo>
                    <a:pt x="1011569" y="56482"/>
                  </a:lnTo>
                  <a:lnTo>
                    <a:pt x="1031182" y="94382"/>
                  </a:lnTo>
                  <a:lnTo>
                    <a:pt x="1038225" y="138049"/>
                  </a:lnTo>
                  <a:lnTo>
                    <a:pt x="1038225" y="690499"/>
                  </a:lnTo>
                  <a:lnTo>
                    <a:pt x="1031182" y="734178"/>
                  </a:lnTo>
                  <a:lnTo>
                    <a:pt x="1011569" y="772110"/>
                  </a:lnTo>
                  <a:lnTo>
                    <a:pt x="981660" y="802019"/>
                  </a:lnTo>
                  <a:lnTo>
                    <a:pt x="943728" y="821632"/>
                  </a:lnTo>
                  <a:lnTo>
                    <a:pt x="900049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644139" y="3222942"/>
            <a:ext cx="622935" cy="6606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indent="1270" algn="ctr">
              <a:lnSpc>
                <a:spcPct val="100600"/>
              </a:lnSpc>
              <a:spcBef>
                <a:spcPts val="114"/>
              </a:spcBef>
            </a:pPr>
            <a:r>
              <a:rPr lang="en-US" sz="1400" spc="-20" dirty="0">
                <a:solidFill>
                  <a:srgbClr val="FFFFFF"/>
                </a:solidFill>
                <a:latin typeface="Carlito"/>
                <a:cs typeface="Carlito"/>
              </a:rPr>
              <a:t>call  </a:t>
            </a:r>
            <a:r>
              <a:rPr sz="1400" spc="-10" dirty="0">
                <a:solidFill>
                  <a:srgbClr val="FFFFFF"/>
                </a:solidFill>
                <a:latin typeface="Carlito"/>
                <a:cs typeface="Carlito"/>
              </a:rPr>
              <a:t>SpaceX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Rest</a:t>
            </a:r>
            <a:r>
              <a:rPr sz="1400" spc="-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rlito"/>
                <a:cs typeface="Carlito"/>
              </a:rPr>
              <a:t>API</a:t>
            </a:r>
            <a:endParaRPr sz="1400" dirty="0"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675126" y="3351276"/>
            <a:ext cx="755650" cy="498475"/>
            <a:chOff x="3675126" y="3351276"/>
            <a:chExt cx="755650" cy="498475"/>
          </a:xfrm>
        </p:grpSpPr>
        <p:sp>
          <p:nvSpPr>
            <p:cNvPr id="11" name="object 11"/>
            <p:cNvSpPr/>
            <p:nvPr/>
          </p:nvSpPr>
          <p:spPr>
            <a:xfrm>
              <a:off x="3681476" y="3357626"/>
              <a:ext cx="742950" cy="485775"/>
            </a:xfrm>
            <a:custGeom>
              <a:avLst/>
              <a:gdLst/>
              <a:ahLst/>
              <a:cxnLst/>
              <a:rect l="l" t="t" r="r" b="b"/>
              <a:pathLst>
                <a:path w="742950" h="485775">
                  <a:moveTo>
                    <a:pt x="499999" y="0"/>
                  </a:moveTo>
                  <a:lnTo>
                    <a:pt x="499999" y="121412"/>
                  </a:lnTo>
                  <a:lnTo>
                    <a:pt x="0" y="121412"/>
                  </a:lnTo>
                  <a:lnTo>
                    <a:pt x="0" y="364236"/>
                  </a:lnTo>
                  <a:lnTo>
                    <a:pt x="499999" y="364236"/>
                  </a:lnTo>
                  <a:lnTo>
                    <a:pt x="499999" y="485775"/>
                  </a:lnTo>
                  <a:lnTo>
                    <a:pt x="742950" y="242824"/>
                  </a:lnTo>
                  <a:lnTo>
                    <a:pt x="499999" y="0"/>
                  </a:lnTo>
                  <a:close/>
                </a:path>
              </a:pathLst>
            </a:cu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81476" y="3357626"/>
              <a:ext cx="742950" cy="485775"/>
            </a:xfrm>
            <a:custGeom>
              <a:avLst/>
              <a:gdLst/>
              <a:ahLst/>
              <a:cxnLst/>
              <a:rect l="l" t="t" r="r" b="b"/>
              <a:pathLst>
                <a:path w="742950" h="485775">
                  <a:moveTo>
                    <a:pt x="0" y="121412"/>
                  </a:moveTo>
                  <a:lnTo>
                    <a:pt x="499999" y="121412"/>
                  </a:lnTo>
                  <a:lnTo>
                    <a:pt x="499999" y="0"/>
                  </a:lnTo>
                  <a:lnTo>
                    <a:pt x="742950" y="242824"/>
                  </a:lnTo>
                  <a:lnTo>
                    <a:pt x="499999" y="485775"/>
                  </a:lnTo>
                  <a:lnTo>
                    <a:pt x="499999" y="364236"/>
                  </a:lnTo>
                  <a:lnTo>
                    <a:pt x="0" y="364236"/>
                  </a:lnTo>
                  <a:lnTo>
                    <a:pt x="0" y="121412"/>
                  </a:lnTo>
                  <a:close/>
                </a:path>
              </a:pathLst>
            </a:cu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560951" y="3151251"/>
            <a:ext cx="1403350" cy="841375"/>
            <a:chOff x="4560951" y="3151251"/>
            <a:chExt cx="1403350" cy="841375"/>
          </a:xfrm>
        </p:grpSpPr>
        <p:sp>
          <p:nvSpPr>
            <p:cNvPr id="14" name="object 14"/>
            <p:cNvSpPr/>
            <p:nvPr/>
          </p:nvSpPr>
          <p:spPr>
            <a:xfrm>
              <a:off x="4567301" y="3157601"/>
              <a:ext cx="1390650" cy="828675"/>
            </a:xfrm>
            <a:custGeom>
              <a:avLst/>
              <a:gdLst/>
              <a:ahLst/>
              <a:cxnLst/>
              <a:rect l="l" t="t" r="r" b="b"/>
              <a:pathLst>
                <a:path w="1390650" h="828675">
                  <a:moveTo>
                    <a:pt x="1252474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1252474" y="828675"/>
                  </a:lnTo>
                  <a:lnTo>
                    <a:pt x="1296153" y="821632"/>
                  </a:lnTo>
                  <a:lnTo>
                    <a:pt x="1334085" y="802019"/>
                  </a:lnTo>
                  <a:lnTo>
                    <a:pt x="1363994" y="772110"/>
                  </a:lnTo>
                  <a:lnTo>
                    <a:pt x="1383607" y="734178"/>
                  </a:lnTo>
                  <a:lnTo>
                    <a:pt x="1390650" y="690499"/>
                  </a:lnTo>
                  <a:lnTo>
                    <a:pt x="1390650" y="138049"/>
                  </a:lnTo>
                  <a:lnTo>
                    <a:pt x="1383607" y="94382"/>
                  </a:lnTo>
                  <a:lnTo>
                    <a:pt x="1363994" y="56482"/>
                  </a:lnTo>
                  <a:lnTo>
                    <a:pt x="1334085" y="26611"/>
                  </a:lnTo>
                  <a:lnTo>
                    <a:pt x="1296153" y="7029"/>
                  </a:lnTo>
                  <a:lnTo>
                    <a:pt x="1252474" y="0"/>
                  </a:lnTo>
                  <a:close/>
                </a:path>
              </a:pathLst>
            </a:cu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67301" y="3157601"/>
              <a:ext cx="1390650" cy="828675"/>
            </a:xfrm>
            <a:custGeom>
              <a:avLst/>
              <a:gdLst/>
              <a:ahLst/>
              <a:cxnLst/>
              <a:rect l="l" t="t" r="r" b="b"/>
              <a:pathLst>
                <a:path w="1390650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1252474" y="0"/>
                  </a:lnTo>
                  <a:lnTo>
                    <a:pt x="1296153" y="7029"/>
                  </a:lnTo>
                  <a:lnTo>
                    <a:pt x="1334085" y="26611"/>
                  </a:lnTo>
                  <a:lnTo>
                    <a:pt x="1363994" y="56482"/>
                  </a:lnTo>
                  <a:lnTo>
                    <a:pt x="1383607" y="94382"/>
                  </a:lnTo>
                  <a:lnTo>
                    <a:pt x="1390650" y="138049"/>
                  </a:lnTo>
                  <a:lnTo>
                    <a:pt x="1390650" y="690499"/>
                  </a:lnTo>
                  <a:lnTo>
                    <a:pt x="1383607" y="734178"/>
                  </a:lnTo>
                  <a:lnTo>
                    <a:pt x="1363994" y="772110"/>
                  </a:lnTo>
                  <a:lnTo>
                    <a:pt x="1334085" y="802019"/>
                  </a:lnTo>
                  <a:lnTo>
                    <a:pt x="1296153" y="821632"/>
                  </a:lnTo>
                  <a:lnTo>
                    <a:pt x="1252474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835778" y="3327082"/>
            <a:ext cx="848994" cy="46228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07950" marR="5080" indent="-95250">
              <a:lnSpc>
                <a:spcPct val="102800"/>
              </a:lnSpc>
              <a:spcBef>
                <a:spcPts val="80"/>
              </a:spcBef>
            </a:pP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API</a:t>
            </a:r>
            <a:r>
              <a:rPr sz="1400" spc="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rlito"/>
                <a:cs typeface="Carlito"/>
              </a:rPr>
              <a:t>returns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JSON</a:t>
            </a:r>
            <a:r>
              <a:rPr sz="14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rlito"/>
                <a:cs typeface="Carlito"/>
              </a:rPr>
              <a:t>file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094476" y="3351276"/>
            <a:ext cx="755650" cy="508000"/>
            <a:chOff x="6094476" y="3351276"/>
            <a:chExt cx="755650" cy="508000"/>
          </a:xfrm>
        </p:grpSpPr>
        <p:sp>
          <p:nvSpPr>
            <p:cNvPr id="18" name="object 18"/>
            <p:cNvSpPr/>
            <p:nvPr/>
          </p:nvSpPr>
          <p:spPr>
            <a:xfrm>
              <a:off x="6100826" y="3357626"/>
              <a:ext cx="742950" cy="495300"/>
            </a:xfrm>
            <a:custGeom>
              <a:avLst/>
              <a:gdLst/>
              <a:ahLst/>
              <a:cxnLst/>
              <a:rect l="l" t="t" r="r" b="b"/>
              <a:pathLst>
                <a:path w="742950" h="495300">
                  <a:moveTo>
                    <a:pt x="495300" y="0"/>
                  </a:moveTo>
                  <a:lnTo>
                    <a:pt x="495300" y="123825"/>
                  </a:lnTo>
                  <a:lnTo>
                    <a:pt x="0" y="123825"/>
                  </a:lnTo>
                  <a:lnTo>
                    <a:pt x="0" y="371475"/>
                  </a:lnTo>
                  <a:lnTo>
                    <a:pt x="495300" y="371475"/>
                  </a:lnTo>
                  <a:lnTo>
                    <a:pt x="495300" y="495300"/>
                  </a:lnTo>
                  <a:lnTo>
                    <a:pt x="742950" y="247650"/>
                  </a:lnTo>
                  <a:lnTo>
                    <a:pt x="495300" y="0"/>
                  </a:lnTo>
                  <a:close/>
                </a:path>
              </a:pathLst>
            </a:cu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100826" y="3357626"/>
              <a:ext cx="742950" cy="495300"/>
            </a:xfrm>
            <a:custGeom>
              <a:avLst/>
              <a:gdLst/>
              <a:ahLst/>
              <a:cxnLst/>
              <a:rect l="l" t="t" r="r" b="b"/>
              <a:pathLst>
                <a:path w="742950" h="495300">
                  <a:moveTo>
                    <a:pt x="0" y="123825"/>
                  </a:moveTo>
                  <a:lnTo>
                    <a:pt x="495300" y="123825"/>
                  </a:lnTo>
                  <a:lnTo>
                    <a:pt x="495300" y="0"/>
                  </a:lnTo>
                  <a:lnTo>
                    <a:pt x="742950" y="247650"/>
                  </a:lnTo>
                  <a:lnTo>
                    <a:pt x="495300" y="495300"/>
                  </a:lnTo>
                  <a:lnTo>
                    <a:pt x="495300" y="371475"/>
                  </a:lnTo>
                  <a:lnTo>
                    <a:pt x="0" y="371475"/>
                  </a:lnTo>
                  <a:lnTo>
                    <a:pt x="0" y="123825"/>
                  </a:lnTo>
                  <a:close/>
                </a:path>
              </a:pathLst>
            </a:cu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6942201" y="3151251"/>
            <a:ext cx="1346200" cy="841375"/>
            <a:chOff x="6942201" y="3151251"/>
            <a:chExt cx="1346200" cy="841375"/>
          </a:xfrm>
        </p:grpSpPr>
        <p:sp>
          <p:nvSpPr>
            <p:cNvPr id="21" name="object 21"/>
            <p:cNvSpPr/>
            <p:nvPr/>
          </p:nvSpPr>
          <p:spPr>
            <a:xfrm>
              <a:off x="6948551" y="3157601"/>
              <a:ext cx="1333500" cy="828675"/>
            </a:xfrm>
            <a:custGeom>
              <a:avLst/>
              <a:gdLst/>
              <a:ahLst/>
              <a:cxnLst/>
              <a:rect l="l" t="t" r="r" b="b"/>
              <a:pathLst>
                <a:path w="1333500" h="828675">
                  <a:moveTo>
                    <a:pt x="1195324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1195324" y="828675"/>
                  </a:lnTo>
                  <a:lnTo>
                    <a:pt x="1239003" y="821632"/>
                  </a:lnTo>
                  <a:lnTo>
                    <a:pt x="1276935" y="802019"/>
                  </a:lnTo>
                  <a:lnTo>
                    <a:pt x="1306844" y="772110"/>
                  </a:lnTo>
                  <a:lnTo>
                    <a:pt x="1326457" y="734178"/>
                  </a:lnTo>
                  <a:lnTo>
                    <a:pt x="1333500" y="690499"/>
                  </a:lnTo>
                  <a:lnTo>
                    <a:pt x="1333500" y="138049"/>
                  </a:lnTo>
                  <a:lnTo>
                    <a:pt x="1326457" y="94382"/>
                  </a:lnTo>
                  <a:lnTo>
                    <a:pt x="1306844" y="56482"/>
                  </a:lnTo>
                  <a:lnTo>
                    <a:pt x="1276935" y="26611"/>
                  </a:lnTo>
                  <a:lnTo>
                    <a:pt x="1239003" y="7029"/>
                  </a:lnTo>
                  <a:lnTo>
                    <a:pt x="1195324" y="0"/>
                  </a:lnTo>
                  <a:close/>
                </a:path>
              </a:pathLst>
            </a:cu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948551" y="3157601"/>
              <a:ext cx="1333500" cy="828675"/>
            </a:xfrm>
            <a:custGeom>
              <a:avLst/>
              <a:gdLst/>
              <a:ahLst/>
              <a:cxnLst/>
              <a:rect l="l" t="t" r="r" b="b"/>
              <a:pathLst>
                <a:path w="1333500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1195324" y="0"/>
                  </a:lnTo>
                  <a:lnTo>
                    <a:pt x="1239003" y="7029"/>
                  </a:lnTo>
                  <a:lnTo>
                    <a:pt x="1276935" y="26611"/>
                  </a:lnTo>
                  <a:lnTo>
                    <a:pt x="1306844" y="56482"/>
                  </a:lnTo>
                  <a:lnTo>
                    <a:pt x="1326457" y="94382"/>
                  </a:lnTo>
                  <a:lnTo>
                    <a:pt x="1333500" y="138049"/>
                  </a:lnTo>
                  <a:lnTo>
                    <a:pt x="1333500" y="690499"/>
                  </a:lnTo>
                  <a:lnTo>
                    <a:pt x="1326457" y="734178"/>
                  </a:lnTo>
                  <a:lnTo>
                    <a:pt x="1306844" y="772110"/>
                  </a:lnTo>
                  <a:lnTo>
                    <a:pt x="1276935" y="802019"/>
                  </a:lnTo>
                  <a:lnTo>
                    <a:pt x="1239003" y="821632"/>
                  </a:lnTo>
                  <a:lnTo>
                    <a:pt x="1195324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193026" y="3189287"/>
            <a:ext cx="829944" cy="720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0320" algn="ctr">
              <a:lnSpc>
                <a:spcPct val="100000"/>
              </a:lnSpc>
              <a:spcBef>
                <a:spcPts val="125"/>
              </a:spcBef>
            </a:pPr>
            <a:r>
              <a:rPr sz="1400" spc="-20" dirty="0">
                <a:solidFill>
                  <a:srgbClr val="FFFFFF"/>
                </a:solidFill>
                <a:latin typeface="Carlito"/>
                <a:cs typeface="Carlito"/>
              </a:rPr>
              <a:t>Make</a:t>
            </a:r>
            <a:endParaRPr sz="1400">
              <a:latin typeface="Carlito"/>
              <a:cs typeface="Carlito"/>
            </a:endParaRPr>
          </a:p>
          <a:p>
            <a:pPr marL="19050" algn="ctr">
              <a:lnSpc>
                <a:spcPct val="100000"/>
              </a:lnSpc>
              <a:spcBef>
                <a:spcPts val="50"/>
              </a:spcBef>
            </a:pPr>
            <a:r>
              <a:rPr sz="1400" spc="-10" dirty="0">
                <a:solidFill>
                  <a:srgbClr val="FFFFFF"/>
                </a:solidFill>
                <a:latin typeface="Carlito"/>
                <a:cs typeface="Carlito"/>
              </a:rPr>
              <a:t>Dataframe</a:t>
            </a:r>
            <a:endParaRPr sz="1400">
              <a:latin typeface="Carlito"/>
              <a:cs typeface="Carlito"/>
            </a:endParaRPr>
          </a:p>
          <a:p>
            <a:pPr marR="22225" algn="ctr">
              <a:lnSpc>
                <a:spcPct val="100000"/>
              </a:lnSpc>
              <a:spcBef>
                <a:spcPts val="345"/>
              </a:spcBef>
            </a:pP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sz="1400" spc="-20" dirty="0">
                <a:solidFill>
                  <a:srgbClr val="FFFFFF"/>
                </a:solidFill>
                <a:latin typeface="Carlito"/>
                <a:cs typeface="Carlito"/>
              </a:rPr>
              <a:t> JSON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380476" y="3360801"/>
            <a:ext cx="812800" cy="498475"/>
            <a:chOff x="8380476" y="3360801"/>
            <a:chExt cx="812800" cy="498475"/>
          </a:xfrm>
        </p:grpSpPr>
        <p:sp>
          <p:nvSpPr>
            <p:cNvPr id="25" name="object 25"/>
            <p:cNvSpPr/>
            <p:nvPr/>
          </p:nvSpPr>
          <p:spPr>
            <a:xfrm>
              <a:off x="8386826" y="3367151"/>
              <a:ext cx="800100" cy="485775"/>
            </a:xfrm>
            <a:custGeom>
              <a:avLst/>
              <a:gdLst/>
              <a:ahLst/>
              <a:cxnLst/>
              <a:rect l="l" t="t" r="r" b="b"/>
              <a:pathLst>
                <a:path w="800100" h="485775">
                  <a:moveTo>
                    <a:pt x="557149" y="0"/>
                  </a:moveTo>
                  <a:lnTo>
                    <a:pt x="557149" y="121412"/>
                  </a:lnTo>
                  <a:lnTo>
                    <a:pt x="0" y="121412"/>
                  </a:lnTo>
                  <a:lnTo>
                    <a:pt x="0" y="364236"/>
                  </a:lnTo>
                  <a:lnTo>
                    <a:pt x="557149" y="364236"/>
                  </a:lnTo>
                  <a:lnTo>
                    <a:pt x="557149" y="485775"/>
                  </a:lnTo>
                  <a:lnTo>
                    <a:pt x="800100" y="242824"/>
                  </a:lnTo>
                  <a:lnTo>
                    <a:pt x="557149" y="0"/>
                  </a:lnTo>
                  <a:close/>
                </a:path>
              </a:pathLst>
            </a:cu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386826" y="3367151"/>
              <a:ext cx="800100" cy="485775"/>
            </a:xfrm>
            <a:custGeom>
              <a:avLst/>
              <a:gdLst/>
              <a:ahLst/>
              <a:cxnLst/>
              <a:rect l="l" t="t" r="r" b="b"/>
              <a:pathLst>
                <a:path w="800100" h="485775">
                  <a:moveTo>
                    <a:pt x="0" y="121412"/>
                  </a:moveTo>
                  <a:lnTo>
                    <a:pt x="557149" y="121412"/>
                  </a:lnTo>
                  <a:lnTo>
                    <a:pt x="557149" y="0"/>
                  </a:lnTo>
                  <a:lnTo>
                    <a:pt x="800100" y="242824"/>
                  </a:lnTo>
                  <a:lnTo>
                    <a:pt x="557149" y="485775"/>
                  </a:lnTo>
                  <a:lnTo>
                    <a:pt x="557149" y="364236"/>
                  </a:lnTo>
                  <a:lnTo>
                    <a:pt x="0" y="364236"/>
                  </a:lnTo>
                  <a:lnTo>
                    <a:pt x="0" y="121412"/>
                  </a:lnTo>
                  <a:close/>
                </a:path>
              </a:pathLst>
            </a:cu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9266301" y="3151251"/>
            <a:ext cx="1203325" cy="841375"/>
            <a:chOff x="9266301" y="3151251"/>
            <a:chExt cx="1203325" cy="841375"/>
          </a:xfrm>
        </p:grpSpPr>
        <p:sp>
          <p:nvSpPr>
            <p:cNvPr id="28" name="object 28"/>
            <p:cNvSpPr/>
            <p:nvPr/>
          </p:nvSpPr>
          <p:spPr>
            <a:xfrm>
              <a:off x="9272651" y="3157601"/>
              <a:ext cx="1190625" cy="828675"/>
            </a:xfrm>
            <a:custGeom>
              <a:avLst/>
              <a:gdLst/>
              <a:ahLst/>
              <a:cxnLst/>
              <a:rect l="l" t="t" r="r" b="b"/>
              <a:pathLst>
                <a:path w="1190625" h="828675">
                  <a:moveTo>
                    <a:pt x="1052449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1052449" y="828675"/>
                  </a:lnTo>
                  <a:lnTo>
                    <a:pt x="1096128" y="821632"/>
                  </a:lnTo>
                  <a:lnTo>
                    <a:pt x="1134060" y="802019"/>
                  </a:lnTo>
                  <a:lnTo>
                    <a:pt x="1163969" y="772110"/>
                  </a:lnTo>
                  <a:lnTo>
                    <a:pt x="1183582" y="734178"/>
                  </a:lnTo>
                  <a:lnTo>
                    <a:pt x="1190625" y="690499"/>
                  </a:lnTo>
                  <a:lnTo>
                    <a:pt x="1190625" y="138049"/>
                  </a:lnTo>
                  <a:lnTo>
                    <a:pt x="1183582" y="94382"/>
                  </a:lnTo>
                  <a:lnTo>
                    <a:pt x="1163969" y="56482"/>
                  </a:lnTo>
                  <a:lnTo>
                    <a:pt x="1134060" y="26611"/>
                  </a:lnTo>
                  <a:lnTo>
                    <a:pt x="1096128" y="7029"/>
                  </a:lnTo>
                  <a:lnTo>
                    <a:pt x="1052449" y="0"/>
                  </a:lnTo>
                  <a:close/>
                </a:path>
              </a:pathLst>
            </a:cu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272651" y="3157601"/>
              <a:ext cx="1190625" cy="828675"/>
            </a:xfrm>
            <a:custGeom>
              <a:avLst/>
              <a:gdLst/>
              <a:ahLst/>
              <a:cxnLst/>
              <a:rect l="l" t="t" r="r" b="b"/>
              <a:pathLst>
                <a:path w="1190625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1052449" y="0"/>
                  </a:lnTo>
                  <a:lnTo>
                    <a:pt x="1096128" y="7029"/>
                  </a:lnTo>
                  <a:lnTo>
                    <a:pt x="1134060" y="26611"/>
                  </a:lnTo>
                  <a:lnTo>
                    <a:pt x="1163969" y="56482"/>
                  </a:lnTo>
                  <a:lnTo>
                    <a:pt x="1183582" y="94382"/>
                  </a:lnTo>
                  <a:lnTo>
                    <a:pt x="1190625" y="138049"/>
                  </a:lnTo>
                  <a:lnTo>
                    <a:pt x="1190625" y="690499"/>
                  </a:lnTo>
                  <a:lnTo>
                    <a:pt x="1183582" y="734178"/>
                  </a:lnTo>
                  <a:lnTo>
                    <a:pt x="1163969" y="772110"/>
                  </a:lnTo>
                  <a:lnTo>
                    <a:pt x="1134060" y="802019"/>
                  </a:lnTo>
                  <a:lnTo>
                    <a:pt x="1096128" y="821632"/>
                  </a:lnTo>
                  <a:lnTo>
                    <a:pt x="1052449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9461500" y="3219767"/>
            <a:ext cx="822325" cy="6724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065" marR="5080" indent="-5080" algn="ctr">
              <a:lnSpc>
                <a:spcPct val="100600"/>
              </a:lnSpc>
              <a:spcBef>
                <a:spcPts val="114"/>
              </a:spcBef>
            </a:pP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Clean</a:t>
            </a:r>
            <a:r>
              <a:rPr sz="1400" spc="-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1400" spc="-10" dirty="0">
                <a:solidFill>
                  <a:srgbClr val="FFFFFF"/>
                </a:solidFill>
                <a:latin typeface="Carlito"/>
                <a:cs typeface="Carlito"/>
              </a:rPr>
              <a:t> export </a:t>
            </a:r>
            <a:r>
              <a:rPr sz="1400" spc="-25" dirty="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endParaRPr sz="1400" dirty="0">
              <a:latin typeface="Carlito"/>
              <a:cs typeface="Carlito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436876" y="5389626"/>
            <a:ext cx="1050925" cy="927100"/>
            <a:chOff x="2436876" y="5389626"/>
            <a:chExt cx="1050925" cy="927100"/>
          </a:xfrm>
        </p:grpSpPr>
        <p:sp>
          <p:nvSpPr>
            <p:cNvPr id="32" name="object 32"/>
            <p:cNvSpPr/>
            <p:nvPr/>
          </p:nvSpPr>
          <p:spPr>
            <a:xfrm>
              <a:off x="2443226" y="5395976"/>
              <a:ext cx="1038225" cy="914400"/>
            </a:xfrm>
            <a:custGeom>
              <a:avLst/>
              <a:gdLst/>
              <a:ahLst/>
              <a:cxnLst/>
              <a:rect l="l" t="t" r="r" b="b"/>
              <a:pathLst>
                <a:path w="1038225" h="914400">
                  <a:moveTo>
                    <a:pt x="885698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885698" y="914336"/>
                  </a:lnTo>
                  <a:lnTo>
                    <a:pt x="933893" y="906566"/>
                  </a:lnTo>
                  <a:lnTo>
                    <a:pt x="975762" y="884930"/>
                  </a:lnTo>
                  <a:lnTo>
                    <a:pt x="1008785" y="851939"/>
                  </a:lnTo>
                  <a:lnTo>
                    <a:pt x="1030445" y="810104"/>
                  </a:lnTo>
                  <a:lnTo>
                    <a:pt x="1038225" y="761936"/>
                  </a:lnTo>
                  <a:lnTo>
                    <a:pt x="1038225" y="152400"/>
                  </a:lnTo>
                  <a:lnTo>
                    <a:pt x="1030445" y="104217"/>
                  </a:lnTo>
                  <a:lnTo>
                    <a:pt x="1008785" y="62380"/>
                  </a:lnTo>
                  <a:lnTo>
                    <a:pt x="975762" y="29394"/>
                  </a:lnTo>
                  <a:lnTo>
                    <a:pt x="933893" y="7766"/>
                  </a:lnTo>
                  <a:lnTo>
                    <a:pt x="885698" y="0"/>
                  </a:lnTo>
                  <a:close/>
                </a:path>
              </a:pathLst>
            </a:cu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443226" y="5395976"/>
              <a:ext cx="1038225" cy="914400"/>
            </a:xfrm>
            <a:custGeom>
              <a:avLst/>
              <a:gdLst/>
              <a:ahLst/>
              <a:cxnLst/>
              <a:rect l="l" t="t" r="r" b="b"/>
              <a:pathLst>
                <a:path w="1038225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885698" y="0"/>
                  </a:lnTo>
                  <a:lnTo>
                    <a:pt x="933893" y="7766"/>
                  </a:lnTo>
                  <a:lnTo>
                    <a:pt x="975762" y="29394"/>
                  </a:lnTo>
                  <a:lnTo>
                    <a:pt x="1008785" y="62380"/>
                  </a:lnTo>
                  <a:lnTo>
                    <a:pt x="1030445" y="104217"/>
                  </a:lnTo>
                  <a:lnTo>
                    <a:pt x="1038225" y="152400"/>
                  </a:lnTo>
                  <a:lnTo>
                    <a:pt x="1038225" y="761936"/>
                  </a:lnTo>
                  <a:lnTo>
                    <a:pt x="1030445" y="810104"/>
                  </a:lnTo>
                  <a:lnTo>
                    <a:pt x="1008785" y="851939"/>
                  </a:lnTo>
                  <a:lnTo>
                    <a:pt x="975762" y="884930"/>
                  </a:lnTo>
                  <a:lnTo>
                    <a:pt x="933893" y="906566"/>
                  </a:lnTo>
                  <a:lnTo>
                    <a:pt x="885698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564129" y="5402960"/>
            <a:ext cx="778510" cy="912494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8890" algn="ctr">
              <a:lnSpc>
                <a:spcPct val="100000"/>
              </a:lnSpc>
              <a:spcBef>
                <a:spcPts val="215"/>
              </a:spcBef>
            </a:pP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Get</a:t>
            </a:r>
            <a:r>
              <a:rPr sz="1400" spc="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rlito"/>
                <a:cs typeface="Carlito"/>
              </a:rPr>
              <a:t>HTML</a:t>
            </a:r>
            <a:endParaRPr sz="1400" dirty="0">
              <a:latin typeface="Carlito"/>
              <a:cs typeface="Carlito"/>
            </a:endParaRPr>
          </a:p>
          <a:p>
            <a:pPr marL="12700" marR="31750" indent="13335" algn="ctr">
              <a:lnSpc>
                <a:spcPct val="100600"/>
              </a:lnSpc>
              <a:spcBef>
                <a:spcPts val="115"/>
              </a:spcBef>
            </a:pPr>
            <a:r>
              <a:rPr sz="1400" spc="-10" dirty="0">
                <a:solidFill>
                  <a:srgbClr val="FFFFFF"/>
                </a:solidFill>
                <a:latin typeface="Carlito"/>
                <a:cs typeface="Carlito"/>
              </a:rPr>
              <a:t>response </a:t>
            </a:r>
            <a:r>
              <a:rPr sz="1400" spc="-20" dirty="0">
                <a:solidFill>
                  <a:srgbClr val="FFFFFF"/>
                </a:solidFill>
                <a:latin typeface="Carlito"/>
                <a:cs typeface="Carlito"/>
              </a:rPr>
              <a:t>from </a:t>
            </a:r>
            <a:r>
              <a:rPr sz="1400" spc="-10" dirty="0">
                <a:solidFill>
                  <a:srgbClr val="FFFFFF"/>
                </a:solidFill>
                <a:latin typeface="Carlito"/>
                <a:cs typeface="Carlito"/>
              </a:rPr>
              <a:t>Wikipedia</a:t>
            </a:r>
            <a:endParaRPr sz="1400" dirty="0">
              <a:latin typeface="Carlito"/>
              <a:cs typeface="Carlito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4560951" y="5389626"/>
            <a:ext cx="1336675" cy="927100"/>
            <a:chOff x="4560951" y="5389626"/>
            <a:chExt cx="1336675" cy="927100"/>
          </a:xfrm>
        </p:grpSpPr>
        <p:sp>
          <p:nvSpPr>
            <p:cNvPr id="36" name="object 36"/>
            <p:cNvSpPr/>
            <p:nvPr/>
          </p:nvSpPr>
          <p:spPr>
            <a:xfrm>
              <a:off x="4567301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1171448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1171448" y="914336"/>
                  </a:lnTo>
                  <a:lnTo>
                    <a:pt x="1219643" y="906566"/>
                  </a:lnTo>
                  <a:lnTo>
                    <a:pt x="1261512" y="884930"/>
                  </a:lnTo>
                  <a:lnTo>
                    <a:pt x="1294535" y="851939"/>
                  </a:lnTo>
                  <a:lnTo>
                    <a:pt x="1316195" y="810104"/>
                  </a:lnTo>
                  <a:lnTo>
                    <a:pt x="1323975" y="761936"/>
                  </a:lnTo>
                  <a:lnTo>
                    <a:pt x="1323975" y="152400"/>
                  </a:lnTo>
                  <a:lnTo>
                    <a:pt x="1316195" y="104217"/>
                  </a:lnTo>
                  <a:lnTo>
                    <a:pt x="1294535" y="62380"/>
                  </a:lnTo>
                  <a:lnTo>
                    <a:pt x="1261512" y="29394"/>
                  </a:lnTo>
                  <a:lnTo>
                    <a:pt x="1219643" y="7766"/>
                  </a:lnTo>
                  <a:lnTo>
                    <a:pt x="1171448" y="0"/>
                  </a:lnTo>
                  <a:close/>
                </a:path>
              </a:pathLst>
            </a:cu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567301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1171448" y="0"/>
                  </a:lnTo>
                  <a:lnTo>
                    <a:pt x="1219643" y="7766"/>
                  </a:lnTo>
                  <a:lnTo>
                    <a:pt x="1261512" y="29394"/>
                  </a:lnTo>
                  <a:lnTo>
                    <a:pt x="1294535" y="62380"/>
                  </a:lnTo>
                  <a:lnTo>
                    <a:pt x="1316195" y="104217"/>
                  </a:lnTo>
                  <a:lnTo>
                    <a:pt x="1323975" y="152400"/>
                  </a:lnTo>
                  <a:lnTo>
                    <a:pt x="1323975" y="761936"/>
                  </a:lnTo>
                  <a:lnTo>
                    <a:pt x="1316195" y="810104"/>
                  </a:lnTo>
                  <a:lnTo>
                    <a:pt x="1294535" y="851939"/>
                  </a:lnTo>
                  <a:lnTo>
                    <a:pt x="1261512" y="884930"/>
                  </a:lnTo>
                  <a:lnTo>
                    <a:pt x="1219643" y="906566"/>
                  </a:lnTo>
                  <a:lnTo>
                    <a:pt x="1171448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699634" y="5504179"/>
            <a:ext cx="1044575" cy="6724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indent="635" algn="ctr">
              <a:lnSpc>
                <a:spcPct val="100600"/>
              </a:lnSpc>
              <a:spcBef>
                <a:spcPts val="114"/>
              </a:spcBef>
            </a:pP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Extract</a:t>
            </a:r>
            <a:r>
              <a:rPr sz="1400" spc="-8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rlito"/>
                <a:cs typeface="Carlito"/>
              </a:rPr>
              <a:t>data with </a:t>
            </a:r>
            <a:r>
              <a:rPr sz="1400" spc="-10" dirty="0">
                <a:solidFill>
                  <a:srgbClr val="FFFFFF"/>
                </a:solidFill>
                <a:latin typeface="Carlito"/>
                <a:cs typeface="Carlito"/>
              </a:rPr>
              <a:t>BeautifulSoup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951726" y="5389626"/>
            <a:ext cx="1336675" cy="927100"/>
            <a:chOff x="6951726" y="5389626"/>
            <a:chExt cx="1336675" cy="927100"/>
          </a:xfrm>
        </p:grpSpPr>
        <p:sp>
          <p:nvSpPr>
            <p:cNvPr id="40" name="object 40"/>
            <p:cNvSpPr/>
            <p:nvPr/>
          </p:nvSpPr>
          <p:spPr>
            <a:xfrm>
              <a:off x="6958076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1171448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1171448" y="914336"/>
                  </a:lnTo>
                  <a:lnTo>
                    <a:pt x="1219643" y="906566"/>
                  </a:lnTo>
                  <a:lnTo>
                    <a:pt x="1261512" y="884930"/>
                  </a:lnTo>
                  <a:lnTo>
                    <a:pt x="1294535" y="851939"/>
                  </a:lnTo>
                  <a:lnTo>
                    <a:pt x="1316195" y="810104"/>
                  </a:lnTo>
                  <a:lnTo>
                    <a:pt x="1323975" y="761936"/>
                  </a:lnTo>
                  <a:lnTo>
                    <a:pt x="1323975" y="152400"/>
                  </a:lnTo>
                  <a:lnTo>
                    <a:pt x="1316195" y="104217"/>
                  </a:lnTo>
                  <a:lnTo>
                    <a:pt x="1294535" y="62380"/>
                  </a:lnTo>
                  <a:lnTo>
                    <a:pt x="1261512" y="29394"/>
                  </a:lnTo>
                  <a:lnTo>
                    <a:pt x="1219643" y="7766"/>
                  </a:lnTo>
                  <a:lnTo>
                    <a:pt x="1171448" y="0"/>
                  </a:lnTo>
                  <a:close/>
                </a:path>
              </a:pathLst>
            </a:cu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958076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1171448" y="0"/>
                  </a:lnTo>
                  <a:lnTo>
                    <a:pt x="1219643" y="7766"/>
                  </a:lnTo>
                  <a:lnTo>
                    <a:pt x="1261512" y="29394"/>
                  </a:lnTo>
                  <a:lnTo>
                    <a:pt x="1294535" y="62380"/>
                  </a:lnTo>
                  <a:lnTo>
                    <a:pt x="1316195" y="104217"/>
                  </a:lnTo>
                  <a:lnTo>
                    <a:pt x="1323975" y="152400"/>
                  </a:lnTo>
                  <a:lnTo>
                    <a:pt x="1323975" y="761936"/>
                  </a:lnTo>
                  <a:lnTo>
                    <a:pt x="1316195" y="810104"/>
                  </a:lnTo>
                  <a:lnTo>
                    <a:pt x="1294535" y="851939"/>
                  </a:lnTo>
                  <a:lnTo>
                    <a:pt x="1261512" y="884930"/>
                  </a:lnTo>
                  <a:lnTo>
                    <a:pt x="1219643" y="906566"/>
                  </a:lnTo>
                  <a:lnTo>
                    <a:pt x="1171448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7216140" y="5610859"/>
            <a:ext cx="810895" cy="46291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190500">
              <a:lnSpc>
                <a:spcPct val="102800"/>
              </a:lnSpc>
              <a:spcBef>
                <a:spcPts val="80"/>
              </a:spcBef>
            </a:pPr>
            <a:r>
              <a:rPr sz="1400" spc="-20" dirty="0">
                <a:solidFill>
                  <a:srgbClr val="FFFFFF"/>
                </a:solidFill>
                <a:latin typeface="Carlito"/>
                <a:cs typeface="Carlito"/>
              </a:rPr>
              <a:t>Make </a:t>
            </a:r>
            <a:r>
              <a:rPr sz="1400" spc="-10" dirty="0">
                <a:solidFill>
                  <a:srgbClr val="FFFFFF"/>
                </a:solidFill>
                <a:latin typeface="Carlito"/>
                <a:cs typeface="Carlito"/>
              </a:rPr>
              <a:t>Dataframe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9399651" y="5389626"/>
            <a:ext cx="927100" cy="927100"/>
            <a:chOff x="9399651" y="5389626"/>
            <a:chExt cx="927100" cy="927100"/>
          </a:xfrm>
        </p:grpSpPr>
        <p:sp>
          <p:nvSpPr>
            <p:cNvPr id="44" name="object 44"/>
            <p:cNvSpPr/>
            <p:nvPr/>
          </p:nvSpPr>
          <p:spPr>
            <a:xfrm>
              <a:off x="9406001" y="5395976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761873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761873" y="914336"/>
                  </a:lnTo>
                  <a:lnTo>
                    <a:pt x="810068" y="906566"/>
                  </a:lnTo>
                  <a:lnTo>
                    <a:pt x="851937" y="884930"/>
                  </a:lnTo>
                  <a:lnTo>
                    <a:pt x="884960" y="851939"/>
                  </a:lnTo>
                  <a:lnTo>
                    <a:pt x="906620" y="810104"/>
                  </a:lnTo>
                  <a:lnTo>
                    <a:pt x="914400" y="761936"/>
                  </a:lnTo>
                  <a:lnTo>
                    <a:pt x="914400" y="152400"/>
                  </a:lnTo>
                  <a:lnTo>
                    <a:pt x="906620" y="104217"/>
                  </a:lnTo>
                  <a:lnTo>
                    <a:pt x="884960" y="62380"/>
                  </a:lnTo>
                  <a:lnTo>
                    <a:pt x="851937" y="29394"/>
                  </a:lnTo>
                  <a:lnTo>
                    <a:pt x="810068" y="7766"/>
                  </a:lnTo>
                  <a:lnTo>
                    <a:pt x="761873" y="0"/>
                  </a:lnTo>
                  <a:close/>
                </a:path>
              </a:pathLst>
            </a:cu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406001" y="5395976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761873" y="0"/>
                  </a:lnTo>
                  <a:lnTo>
                    <a:pt x="810068" y="7766"/>
                  </a:lnTo>
                  <a:lnTo>
                    <a:pt x="851937" y="29394"/>
                  </a:lnTo>
                  <a:lnTo>
                    <a:pt x="884960" y="62380"/>
                  </a:lnTo>
                  <a:lnTo>
                    <a:pt x="906620" y="104217"/>
                  </a:lnTo>
                  <a:lnTo>
                    <a:pt x="914400" y="152400"/>
                  </a:lnTo>
                  <a:lnTo>
                    <a:pt x="914400" y="761936"/>
                  </a:lnTo>
                  <a:lnTo>
                    <a:pt x="906620" y="810104"/>
                  </a:lnTo>
                  <a:lnTo>
                    <a:pt x="884960" y="851939"/>
                  </a:lnTo>
                  <a:lnTo>
                    <a:pt x="851937" y="884930"/>
                  </a:lnTo>
                  <a:lnTo>
                    <a:pt x="810068" y="906566"/>
                  </a:lnTo>
                  <a:lnTo>
                    <a:pt x="761873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9608566" y="5610859"/>
            <a:ext cx="507365" cy="46291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79375" marR="5080" indent="-67310">
              <a:lnSpc>
                <a:spcPct val="102800"/>
              </a:lnSpc>
              <a:spcBef>
                <a:spcPts val="80"/>
              </a:spcBef>
            </a:pPr>
            <a:r>
              <a:rPr sz="1400" spc="-10" dirty="0">
                <a:solidFill>
                  <a:srgbClr val="FFFFFF"/>
                </a:solidFill>
                <a:latin typeface="Carlito"/>
                <a:cs typeface="Carlito"/>
              </a:rPr>
              <a:t>Export </a:t>
            </a:r>
            <a:r>
              <a:rPr sz="1400" spc="-20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3598926" y="5580126"/>
            <a:ext cx="879475" cy="498475"/>
            <a:chOff x="3598926" y="5580126"/>
            <a:chExt cx="879475" cy="498475"/>
          </a:xfrm>
        </p:grpSpPr>
        <p:sp>
          <p:nvSpPr>
            <p:cNvPr id="48" name="object 48"/>
            <p:cNvSpPr/>
            <p:nvPr/>
          </p:nvSpPr>
          <p:spPr>
            <a:xfrm>
              <a:off x="3605276" y="5586476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623824" y="0"/>
                  </a:moveTo>
                  <a:lnTo>
                    <a:pt x="623824" y="121373"/>
                  </a:lnTo>
                  <a:lnTo>
                    <a:pt x="0" y="121373"/>
                  </a:lnTo>
                  <a:lnTo>
                    <a:pt x="0" y="364274"/>
                  </a:lnTo>
                  <a:lnTo>
                    <a:pt x="623824" y="364274"/>
                  </a:lnTo>
                  <a:lnTo>
                    <a:pt x="623824" y="485711"/>
                  </a:lnTo>
                  <a:lnTo>
                    <a:pt x="866775" y="242824"/>
                  </a:lnTo>
                  <a:lnTo>
                    <a:pt x="623824" y="0"/>
                  </a:lnTo>
                  <a:close/>
                </a:path>
              </a:pathLst>
            </a:cu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605276" y="5586476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0" y="121373"/>
                  </a:moveTo>
                  <a:lnTo>
                    <a:pt x="623824" y="121373"/>
                  </a:lnTo>
                  <a:lnTo>
                    <a:pt x="623824" y="0"/>
                  </a:lnTo>
                  <a:lnTo>
                    <a:pt x="866775" y="242824"/>
                  </a:lnTo>
                  <a:lnTo>
                    <a:pt x="623824" y="485711"/>
                  </a:lnTo>
                  <a:lnTo>
                    <a:pt x="623824" y="364274"/>
                  </a:lnTo>
                  <a:lnTo>
                    <a:pt x="0" y="364274"/>
                  </a:lnTo>
                  <a:lnTo>
                    <a:pt x="0" y="121373"/>
                  </a:lnTo>
                  <a:close/>
                </a:path>
              </a:pathLst>
            </a:cu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6027801" y="5580126"/>
            <a:ext cx="822325" cy="498475"/>
            <a:chOff x="6027801" y="5580126"/>
            <a:chExt cx="822325" cy="498475"/>
          </a:xfrm>
        </p:grpSpPr>
        <p:sp>
          <p:nvSpPr>
            <p:cNvPr id="51" name="object 51"/>
            <p:cNvSpPr/>
            <p:nvPr/>
          </p:nvSpPr>
          <p:spPr>
            <a:xfrm>
              <a:off x="6034151" y="5586476"/>
              <a:ext cx="809625" cy="485775"/>
            </a:xfrm>
            <a:custGeom>
              <a:avLst/>
              <a:gdLst/>
              <a:ahLst/>
              <a:cxnLst/>
              <a:rect l="l" t="t" r="r" b="b"/>
              <a:pathLst>
                <a:path w="809625" h="485775">
                  <a:moveTo>
                    <a:pt x="566674" y="0"/>
                  </a:moveTo>
                  <a:lnTo>
                    <a:pt x="566674" y="121386"/>
                  </a:lnTo>
                  <a:lnTo>
                    <a:pt x="0" y="121386"/>
                  </a:lnTo>
                  <a:lnTo>
                    <a:pt x="0" y="364274"/>
                  </a:lnTo>
                  <a:lnTo>
                    <a:pt x="566674" y="364274"/>
                  </a:lnTo>
                  <a:lnTo>
                    <a:pt x="566674" y="485711"/>
                  </a:lnTo>
                  <a:lnTo>
                    <a:pt x="809625" y="242824"/>
                  </a:lnTo>
                  <a:lnTo>
                    <a:pt x="566674" y="0"/>
                  </a:lnTo>
                  <a:close/>
                </a:path>
              </a:pathLst>
            </a:cu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034151" y="5586476"/>
              <a:ext cx="809625" cy="485775"/>
            </a:xfrm>
            <a:custGeom>
              <a:avLst/>
              <a:gdLst/>
              <a:ahLst/>
              <a:cxnLst/>
              <a:rect l="l" t="t" r="r" b="b"/>
              <a:pathLst>
                <a:path w="809625" h="485775">
                  <a:moveTo>
                    <a:pt x="0" y="121386"/>
                  </a:moveTo>
                  <a:lnTo>
                    <a:pt x="566674" y="121386"/>
                  </a:lnTo>
                  <a:lnTo>
                    <a:pt x="566674" y="0"/>
                  </a:lnTo>
                  <a:lnTo>
                    <a:pt x="809625" y="242824"/>
                  </a:lnTo>
                  <a:lnTo>
                    <a:pt x="566674" y="485711"/>
                  </a:lnTo>
                  <a:lnTo>
                    <a:pt x="566674" y="364274"/>
                  </a:lnTo>
                  <a:lnTo>
                    <a:pt x="0" y="364274"/>
                  </a:lnTo>
                  <a:lnTo>
                    <a:pt x="0" y="121386"/>
                  </a:lnTo>
                  <a:close/>
                </a:path>
              </a:pathLst>
            </a:cu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8399526" y="5608637"/>
            <a:ext cx="879475" cy="498475"/>
            <a:chOff x="8399526" y="5608637"/>
            <a:chExt cx="879475" cy="498475"/>
          </a:xfrm>
        </p:grpSpPr>
        <p:sp>
          <p:nvSpPr>
            <p:cNvPr id="54" name="object 54"/>
            <p:cNvSpPr/>
            <p:nvPr/>
          </p:nvSpPr>
          <p:spPr>
            <a:xfrm>
              <a:off x="8405876" y="5614987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623824" y="0"/>
                  </a:moveTo>
                  <a:lnTo>
                    <a:pt x="623824" y="121437"/>
                  </a:lnTo>
                  <a:lnTo>
                    <a:pt x="0" y="121437"/>
                  </a:lnTo>
                  <a:lnTo>
                    <a:pt x="0" y="364337"/>
                  </a:lnTo>
                  <a:lnTo>
                    <a:pt x="623824" y="364337"/>
                  </a:lnTo>
                  <a:lnTo>
                    <a:pt x="623824" y="485775"/>
                  </a:lnTo>
                  <a:lnTo>
                    <a:pt x="866775" y="242887"/>
                  </a:lnTo>
                  <a:lnTo>
                    <a:pt x="623824" y="0"/>
                  </a:lnTo>
                  <a:close/>
                </a:path>
              </a:pathLst>
            </a:cu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405876" y="5614987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0" y="121437"/>
                  </a:moveTo>
                  <a:lnTo>
                    <a:pt x="623824" y="121437"/>
                  </a:lnTo>
                  <a:lnTo>
                    <a:pt x="623824" y="0"/>
                  </a:lnTo>
                  <a:lnTo>
                    <a:pt x="866775" y="242887"/>
                  </a:lnTo>
                  <a:lnTo>
                    <a:pt x="623824" y="485775"/>
                  </a:lnTo>
                  <a:lnTo>
                    <a:pt x="623824" y="364337"/>
                  </a:lnTo>
                  <a:lnTo>
                    <a:pt x="0" y="364337"/>
                  </a:lnTo>
                  <a:lnTo>
                    <a:pt x="0" y="121437"/>
                  </a:lnTo>
                  <a:close/>
                </a:path>
              </a:pathLst>
            </a:cu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58604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Data</a:t>
            </a:r>
            <a:r>
              <a:rPr spc="-225" dirty="0"/>
              <a:t> </a:t>
            </a:r>
            <a:r>
              <a:rPr spc="-30" dirty="0"/>
              <a:t>Collection</a:t>
            </a:r>
            <a:r>
              <a:rPr spc="-110" dirty="0"/>
              <a:t> </a:t>
            </a:r>
            <a:r>
              <a:rPr dirty="0"/>
              <a:t>–</a:t>
            </a:r>
            <a:r>
              <a:rPr spc="-95" dirty="0"/>
              <a:t> </a:t>
            </a:r>
            <a:r>
              <a:rPr spc="-220" dirty="0"/>
              <a:t>SpaceX</a:t>
            </a:r>
            <a:r>
              <a:rPr spc="-30" dirty="0"/>
              <a:t> </a:t>
            </a:r>
            <a:r>
              <a:rPr spc="-105" dirty="0"/>
              <a:t>API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74700" y="1664017"/>
            <a:ext cx="27425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rlito"/>
                <a:cs typeface="Carlito"/>
              </a:rPr>
              <a:t>1.</a:t>
            </a:r>
            <a:r>
              <a:rPr sz="1800" spc="-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Getting</a:t>
            </a:r>
            <a:r>
              <a:rPr sz="1800" spc="-13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Response</a:t>
            </a:r>
            <a:r>
              <a:rPr sz="1800" spc="-5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from</a:t>
            </a:r>
            <a:r>
              <a:rPr sz="1800" spc="30" dirty="0">
                <a:latin typeface="Carlito"/>
                <a:cs typeface="Carlito"/>
              </a:rPr>
              <a:t> </a:t>
            </a:r>
            <a:r>
              <a:rPr sz="1800" spc="-25" dirty="0">
                <a:latin typeface="Carlito"/>
                <a:cs typeface="Carlito"/>
              </a:rPr>
              <a:t>API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1290">
              <a:lnSpc>
                <a:spcPts val="1810"/>
              </a:lnSpc>
            </a:pPr>
            <a:fld id="{81D60167-4931-47E6-BA6A-407CBD079E47}" type="slidenum">
              <a:rPr spc="35" dirty="0"/>
              <a:t>8</a:t>
            </a:fld>
            <a:endParaRPr spc="35" dirty="0"/>
          </a:p>
        </p:txBody>
      </p:sp>
      <p:sp>
        <p:nvSpPr>
          <p:cNvPr id="19" name="object 19"/>
          <p:cNvSpPr txBox="1"/>
          <p:nvPr/>
        </p:nvSpPr>
        <p:spPr>
          <a:xfrm>
            <a:off x="774700" y="2065019"/>
            <a:ext cx="30848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rlito"/>
                <a:cs typeface="Carlito"/>
              </a:rPr>
              <a:t>2.</a:t>
            </a:r>
            <a:r>
              <a:rPr sz="1800" spc="2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Convert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Response</a:t>
            </a:r>
            <a:r>
              <a:rPr sz="1800" spc="-3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to</a:t>
            </a:r>
            <a:r>
              <a:rPr sz="1800" spc="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JSON</a:t>
            </a:r>
            <a:r>
              <a:rPr sz="1800" spc="-80" dirty="0">
                <a:latin typeface="Carlito"/>
                <a:cs typeface="Carlito"/>
              </a:rPr>
              <a:t> </a:t>
            </a:r>
            <a:r>
              <a:rPr sz="1800" spc="-20" dirty="0">
                <a:latin typeface="Carlito"/>
                <a:cs typeface="Carlito"/>
              </a:rPr>
              <a:t>File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74700" y="2471102"/>
            <a:ext cx="16586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rlito"/>
                <a:cs typeface="Carlito"/>
              </a:rPr>
              <a:t>3.</a:t>
            </a:r>
            <a:r>
              <a:rPr sz="1800" spc="70" dirty="0">
                <a:latin typeface="Carlito"/>
                <a:cs typeface="Carlito"/>
              </a:rPr>
              <a:t> </a:t>
            </a:r>
            <a:r>
              <a:rPr sz="1800" spc="-30" dirty="0">
                <a:latin typeface="Carlito"/>
                <a:cs typeface="Carlito"/>
              </a:rPr>
              <a:t>Transform</a:t>
            </a:r>
            <a:r>
              <a:rPr sz="1800" spc="-90" dirty="0">
                <a:latin typeface="Carlito"/>
                <a:cs typeface="Carlito"/>
              </a:rPr>
              <a:t> </a:t>
            </a:r>
            <a:r>
              <a:rPr sz="1800" spc="-20" dirty="0">
                <a:latin typeface="Carlito"/>
                <a:cs typeface="Carlito"/>
              </a:rPr>
              <a:t>data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74700" y="2861373"/>
            <a:ext cx="27844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rlito"/>
                <a:cs typeface="Carlito"/>
              </a:rPr>
              <a:t>4.</a:t>
            </a:r>
            <a:r>
              <a:rPr sz="1800" spc="8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Create</a:t>
            </a:r>
            <a:r>
              <a:rPr sz="1800" spc="-8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dictionary</a:t>
            </a:r>
            <a:r>
              <a:rPr sz="1800" spc="-13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with</a:t>
            </a:r>
            <a:r>
              <a:rPr sz="1800" spc="35" dirty="0">
                <a:latin typeface="Carlito"/>
                <a:cs typeface="Carlito"/>
              </a:rPr>
              <a:t> </a:t>
            </a:r>
            <a:r>
              <a:rPr sz="1800" spc="-20" dirty="0">
                <a:latin typeface="Carlito"/>
                <a:cs typeface="Carlito"/>
              </a:rPr>
              <a:t>data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98146" y="3267456"/>
            <a:ext cx="18903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rlito"/>
                <a:cs typeface="Carlito"/>
              </a:rPr>
              <a:t>5.</a:t>
            </a:r>
            <a:r>
              <a:rPr sz="1800" spc="5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Create</a:t>
            </a:r>
            <a:r>
              <a:rPr sz="1800" spc="-9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dataframe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74700" y="3673539"/>
            <a:ext cx="17570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rlito"/>
                <a:cs typeface="Carlito"/>
              </a:rPr>
              <a:t>6.</a:t>
            </a:r>
            <a:r>
              <a:rPr sz="1800" spc="6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Filter</a:t>
            </a:r>
            <a:r>
              <a:rPr sz="1800" spc="-12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dataframe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98146" y="4079622"/>
            <a:ext cx="18903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rlito"/>
                <a:cs typeface="Carlito"/>
              </a:rPr>
              <a:t>7.</a:t>
            </a:r>
            <a:r>
              <a:rPr sz="1800" spc="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Export</a:t>
            </a:r>
            <a:r>
              <a:rPr sz="1800" spc="-5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to</a:t>
            </a:r>
            <a:r>
              <a:rPr lang="en-US" spc="-20" dirty="0">
                <a:latin typeface="Carlito"/>
                <a:cs typeface="Carlito"/>
              </a:rPr>
              <a:t> </a:t>
            </a:r>
            <a:r>
              <a:rPr lang="en-US" sz="1800" spc="-20" dirty="0">
                <a:latin typeface="Carlito"/>
                <a:cs typeface="Carlito"/>
              </a:rPr>
              <a:t>CSV </a:t>
            </a:r>
            <a:r>
              <a:rPr sz="1800" spc="-20" dirty="0">
                <a:latin typeface="Carlito"/>
                <a:cs typeface="Carlito"/>
              </a:rPr>
              <a:t>file</a:t>
            </a:r>
            <a:endParaRPr sz="18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9545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30"/>
              </a:spcBef>
            </a:pPr>
            <a:r>
              <a:rPr spc="-25" dirty="0"/>
              <a:t>Data</a:t>
            </a:r>
            <a:r>
              <a:rPr spc="-110" dirty="0"/>
              <a:t> </a:t>
            </a:r>
            <a:r>
              <a:rPr spc="-25" dirty="0"/>
              <a:t>Collection</a:t>
            </a:r>
            <a:r>
              <a:rPr spc="-80" dirty="0"/>
              <a:t> </a:t>
            </a:r>
            <a:r>
              <a:rPr dirty="0"/>
              <a:t>-</a:t>
            </a:r>
            <a:r>
              <a:rPr spc="-125" dirty="0"/>
              <a:t> </a:t>
            </a:r>
            <a:r>
              <a:rPr spc="-75" dirty="0"/>
              <a:t>Scraping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36600" y="1683067"/>
            <a:ext cx="29864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rlito"/>
                <a:cs typeface="Carlito"/>
              </a:rPr>
              <a:t>1.</a:t>
            </a:r>
            <a:r>
              <a:rPr sz="1800" spc="-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Getting</a:t>
            </a:r>
            <a:r>
              <a:rPr sz="1800" spc="-13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Response</a:t>
            </a:r>
            <a:r>
              <a:rPr sz="1800" spc="-5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from </a:t>
            </a:r>
            <a:r>
              <a:rPr sz="1800" spc="-20" dirty="0">
                <a:latin typeface="Carlito"/>
                <a:cs typeface="Carlito"/>
              </a:rPr>
              <a:t>HTML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31837" y="6101794"/>
            <a:ext cx="115760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</a:rPr>
              <a:t>Li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nk</a:t>
            </a:r>
            <a:r>
              <a:rPr sz="18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to </a:t>
            </a:r>
            <a:r>
              <a:rPr sz="18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code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1290">
              <a:lnSpc>
                <a:spcPts val="1810"/>
              </a:lnSpc>
            </a:pPr>
            <a:fld id="{81D60167-4931-47E6-BA6A-407CBD079E47}" type="slidenum">
              <a:rPr spc="35" dirty="0"/>
              <a:t>9</a:t>
            </a:fld>
            <a:endParaRPr spc="35" dirty="0"/>
          </a:p>
        </p:txBody>
      </p:sp>
      <p:sp>
        <p:nvSpPr>
          <p:cNvPr id="17" name="object 17"/>
          <p:cNvSpPr txBox="1"/>
          <p:nvPr/>
        </p:nvSpPr>
        <p:spPr>
          <a:xfrm>
            <a:off x="731837" y="2070615"/>
            <a:ext cx="28962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rlito"/>
                <a:cs typeface="Carlito"/>
              </a:rPr>
              <a:t>2.</a:t>
            </a:r>
            <a:r>
              <a:rPr sz="1800" spc="9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Create</a:t>
            </a:r>
            <a:r>
              <a:rPr sz="1800" spc="-7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BeautifulSoup</a:t>
            </a:r>
            <a:r>
              <a:rPr sz="1800" spc="-9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Object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31837" y="2458163"/>
            <a:ext cx="15411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rlito"/>
                <a:cs typeface="Carlito"/>
              </a:rPr>
              <a:t>3.</a:t>
            </a:r>
            <a:r>
              <a:rPr sz="1800" spc="7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Find</a:t>
            </a:r>
            <a:r>
              <a:rPr sz="1800" spc="-6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all</a:t>
            </a:r>
            <a:r>
              <a:rPr sz="1800" spc="-4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tables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1837" y="2845711"/>
            <a:ext cx="19989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rlito"/>
                <a:cs typeface="Carlito"/>
              </a:rPr>
              <a:t>4.</a:t>
            </a:r>
            <a:r>
              <a:rPr sz="1800" spc="2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Get</a:t>
            </a:r>
            <a:r>
              <a:rPr sz="1800" spc="-3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column</a:t>
            </a:r>
            <a:r>
              <a:rPr sz="1800" spc="-90" dirty="0">
                <a:latin typeface="Carlito"/>
                <a:cs typeface="Carlito"/>
              </a:rPr>
              <a:t> </a:t>
            </a:r>
            <a:r>
              <a:rPr sz="1800" spc="-20" dirty="0">
                <a:latin typeface="Carlito"/>
                <a:cs typeface="Carlito"/>
              </a:rPr>
              <a:t>names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31837" y="3230523"/>
            <a:ext cx="18611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rlito"/>
                <a:cs typeface="Carlito"/>
              </a:rPr>
              <a:t>5.</a:t>
            </a:r>
            <a:r>
              <a:rPr sz="1800" spc="5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Create</a:t>
            </a:r>
            <a:r>
              <a:rPr sz="1800" spc="-9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dictionary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26807" y="3615335"/>
            <a:ext cx="179323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rlito"/>
                <a:cs typeface="Carlito"/>
              </a:rPr>
              <a:t>6.</a:t>
            </a:r>
            <a:r>
              <a:rPr sz="1800" spc="4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Add</a:t>
            </a:r>
            <a:r>
              <a:rPr sz="1800" spc="-7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data</a:t>
            </a:r>
            <a:r>
              <a:rPr sz="1800" spc="-6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to</a:t>
            </a:r>
            <a:r>
              <a:rPr sz="1800" spc="5" dirty="0">
                <a:latin typeface="Carlito"/>
                <a:cs typeface="Carlito"/>
              </a:rPr>
              <a:t> </a:t>
            </a:r>
            <a:r>
              <a:rPr sz="1800" spc="-20" dirty="0">
                <a:latin typeface="Carlito"/>
                <a:cs typeface="Carlito"/>
              </a:rPr>
              <a:t>keys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26807" y="3971950"/>
            <a:ext cx="33839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rlito"/>
                <a:cs typeface="Carlito"/>
              </a:rPr>
              <a:t>7.</a:t>
            </a:r>
            <a:r>
              <a:rPr sz="1800" spc="5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Create</a:t>
            </a:r>
            <a:r>
              <a:rPr sz="1800" spc="-9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dataframe</a:t>
            </a:r>
            <a:r>
              <a:rPr sz="1800" spc="-17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from</a:t>
            </a:r>
            <a:r>
              <a:rPr sz="1800" spc="4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dictionary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36600" y="4305237"/>
            <a:ext cx="14554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rlito"/>
                <a:cs typeface="Carlito"/>
              </a:rPr>
              <a:t>8.</a:t>
            </a:r>
            <a:r>
              <a:rPr sz="1800" spc="2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Export</a:t>
            </a:r>
            <a:r>
              <a:rPr sz="1800" spc="-4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to</a:t>
            </a:r>
            <a:r>
              <a:rPr sz="1800" spc="-15" dirty="0">
                <a:latin typeface="Carlito"/>
                <a:cs typeface="Carlito"/>
              </a:rPr>
              <a:t> </a:t>
            </a:r>
            <a:r>
              <a:rPr sz="1800" spc="-20" dirty="0">
                <a:latin typeface="Carlito"/>
                <a:cs typeface="Carlito"/>
              </a:rPr>
              <a:t>file</a:t>
            </a:r>
            <a:endParaRPr sz="18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</TotalTime>
  <Words>2423</Words>
  <Application>Microsoft Office PowerPoint</Application>
  <PresentationFormat>Widescreen</PresentationFormat>
  <Paragraphs>297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9" baseType="lpstr">
      <vt:lpstr>Arial</vt:lpstr>
      <vt:lpstr>Carlito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Folium map – Ground stations</vt:lpstr>
      <vt:lpstr>Folium map – Color Labeled Markers</vt:lpstr>
      <vt:lpstr>Folium Map – Distances between CCAFS SLC-40 and its proximities</vt:lpstr>
      <vt:lpstr>PowerPoint Presentation</vt:lpstr>
      <vt:lpstr>Dashboard – Total success by Site</vt:lpstr>
      <vt:lpstr>Dashboard – Total success launches for Site KSC LC-39A</vt:lpstr>
      <vt:lpstr>Dashboard – Payload mass vs Outcome for all sites with different payload mass selected</vt:lpstr>
      <vt:lpstr>PowerPoint Presentation</vt:lpstr>
      <vt:lpstr>Classification Accuracy</vt:lpstr>
      <vt:lpstr>Confusion Matrix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aysan ghahremani</cp:lastModifiedBy>
  <cp:revision>6</cp:revision>
  <dcterms:created xsi:type="dcterms:W3CDTF">2024-04-11T00:44:19Z</dcterms:created>
  <dcterms:modified xsi:type="dcterms:W3CDTF">2024-04-11T01:28:47Z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2021-11-28T00:00:00Z</vt:filetime>
  </property>
  <property fmtid="{D5CDD505-2E9C-101B-9397-08002B2CF9AE}" pid="3" name="LastSaved">
    <vt:filetime>2024-04-11T00:00:00Z</vt:filetime>
  </property>
  <property fmtid="{D5CDD505-2E9C-101B-9397-08002B2CF9AE}" pid="4" name="Producer">
    <vt:lpwstr>3-Heights(TM) PDF Security Shell 4.8.25.2 (http://www.pdf-tools.com)</vt:lpwstr>
  </property>
</Properties>
</file>